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</p:sldMasterIdLst>
  <p:sldIdLst>
    <p:sldId id="279" r:id="rId3"/>
    <p:sldId id="280" r:id="rId4"/>
    <p:sldId id="281" r:id="rId5"/>
    <p:sldId id="282" r:id="rId6"/>
    <p:sldId id="290" r:id="rId7"/>
    <p:sldId id="284" r:id="rId8"/>
    <p:sldId id="285" r:id="rId9"/>
    <p:sldId id="286" r:id="rId10"/>
    <p:sldId id="287" r:id="rId11"/>
    <p:sldId id="288" r:id="rId12"/>
    <p:sldId id="289" r:id="rId13"/>
    <p:sldId id="291" r:id="rId14"/>
    <p:sldId id="257" r:id="rId15"/>
    <p:sldId id="258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8" r:id="rId3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F1180E-B7B1-453D-B5CF-1C0D82F4BE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C52A-0F61-4F5F-ACC8-AC2A535FD8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CAE72-0594-449F-98CE-E0AB60CC3D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4A5F-9968-422B-AC7A-903C8E691BF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24BA9-1F42-41EC-BBDA-15831553CE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CDB3-74F5-4677-9EB1-B1B18EB9564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862CF-7E41-43C8-A023-B0252931BD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0FC1-89E6-4A5C-A16E-86C24DBCFB7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12457-E289-4DFA-BF7A-115A212E91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46A3-028F-4D62-8FDB-94FAF995B64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7BA73A-53DC-420D-A3E6-508B73EFC3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91BD2-E121-4F5C-B00A-890A1A98B15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8408ED-8249-4337-98A5-1A52FBAA7E1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920C-999C-47FD-95CF-75436B2EC4C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8599" y="6236525"/>
            <a:ext cx="3000375" cy="47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85724" y="6000772"/>
            <a:ext cx="3143250" cy="786130"/>
          </a:xfrm>
          <a:custGeom>
            <a:avLst/>
            <a:gdLst/>
            <a:ahLst/>
            <a:cxnLst/>
            <a:rect l="l" t="t" r="r" b="b"/>
            <a:pathLst>
              <a:path w="3143250" h="786129">
                <a:moveTo>
                  <a:pt x="0" y="785812"/>
                </a:moveTo>
                <a:lnTo>
                  <a:pt x="3143250" y="785812"/>
                </a:lnTo>
                <a:lnTo>
                  <a:pt x="3143250" y="0"/>
                </a:lnTo>
                <a:lnTo>
                  <a:pt x="0" y="0"/>
                </a:lnTo>
                <a:lnTo>
                  <a:pt x="0" y="785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B2AE32-B48E-4BA2-9A00-D272A659D8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D315-6026-49C1-B726-1F7D6AF2135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9F180E-50D8-4075-8C85-E1EA3288FB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0E6F-F770-4B13-902D-99E3996252B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D0C1BA-577E-42AF-8072-779EE3A99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FFBD-E6E5-4D8D-AC1A-A6D5759EA19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3861E-C292-4A5A-8511-B94DF4F4C5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AC16-9FAA-4A93-AB62-0C722E290E1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8599" y="6236525"/>
            <a:ext cx="3000375" cy="478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1342" y="47701"/>
            <a:ext cx="788131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0.png"/><Relationship Id="rId7" Type="http://schemas.openxmlformats.org/officeDocument/2006/relationships/image" Target="../media/image54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g"/><Relationship Id="rId5" Type="http://schemas.openxmlformats.org/officeDocument/2006/relationships/image" Target="../media/image52.png"/><Relationship Id="rId10" Type="http://schemas.openxmlformats.org/officeDocument/2006/relationships/image" Target="../media/image57.jpg"/><Relationship Id="rId4" Type="http://schemas.openxmlformats.org/officeDocument/2006/relationships/image" Target="../media/image51.png"/><Relationship Id="rId9" Type="http://schemas.openxmlformats.org/officeDocument/2006/relationships/image" Target="../media/image5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2187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 smtClean="0"/>
              <a:t>Итоги ВПР в 4 классах в 2018 году: русский язык. Работа МО по повышению качества обучения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838" y="3886200"/>
            <a:ext cx="4752975" cy="1752600"/>
          </a:xfrm>
        </p:spPr>
        <p:txBody>
          <a:bodyPr/>
          <a:lstStyle/>
          <a:p>
            <a:pPr eaLnBrk="1" hangingPunct="1"/>
            <a:r>
              <a:rPr lang="ru-RU" altLang="ru-RU" sz="2800" b="1" dirty="0" err="1" smtClean="0">
                <a:solidFill>
                  <a:schemeClr val="tx1"/>
                </a:solidFill>
              </a:rPr>
              <a:t>Ю.Н.Смирнова</a:t>
            </a:r>
            <a:r>
              <a:rPr lang="ru-RU" altLang="ru-RU" sz="2800" dirty="0" smtClean="0">
                <a:solidFill>
                  <a:schemeClr val="tx1"/>
                </a:solidFill>
              </a:rPr>
              <a:t>, методист кафедры педагогики и психологии</a:t>
            </a:r>
          </a:p>
        </p:txBody>
      </p:sp>
    </p:spTree>
    <p:extLst>
      <p:ext uri="{BB962C8B-B14F-4D97-AF65-F5344CB8AC3E}">
        <p14:creationId xmlns:p14="http://schemas.microsoft.com/office/powerpoint/2010/main" val="164152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kern="50" dirty="0" smtClean="0">
                <a:solidFill>
                  <a:srgbClr val="FF0000"/>
                </a:solidFill>
                <a:effectLst/>
                <a:latin typeface="Times New Roman"/>
                <a:ea typeface="Arial"/>
              </a:rPr>
              <a:t>Лучше</a:t>
            </a:r>
            <a:r>
              <a:rPr lang="ru-RU" kern="50" dirty="0" smtClean="0">
                <a:solidFill>
                  <a:srgbClr val="000000"/>
                </a:solidFill>
                <a:effectLst/>
                <a:latin typeface="Times New Roman"/>
                <a:ea typeface="Arial"/>
              </a:rPr>
              <a:t> всего обучающиеся 4-х классов Вологодской области справились с </a:t>
            </a:r>
            <a:r>
              <a:rPr lang="ru-RU" b="1" kern="50" dirty="0" smtClean="0">
                <a:solidFill>
                  <a:srgbClr val="000000"/>
                </a:solidFill>
                <a:effectLst/>
                <a:latin typeface="Times New Roman"/>
                <a:ea typeface="Arial"/>
              </a:rPr>
              <a:t>заданием № 3.1 </a:t>
            </a:r>
            <a:r>
              <a:rPr lang="ru-RU" kern="50" dirty="0" smtClean="0">
                <a:solidFill>
                  <a:srgbClr val="000000"/>
                </a:solidFill>
                <a:effectLst/>
                <a:latin typeface="Times New Roman"/>
                <a:ea typeface="Arial"/>
              </a:rPr>
              <a:t>(89,7%), в котором проверялось </a:t>
            </a:r>
            <a:r>
              <a:rPr lang="ru-RU" kern="50" dirty="0" smtClean="0">
                <a:solidFill>
                  <a:srgbClr val="FF0000"/>
                </a:solidFill>
                <a:effectLst/>
                <a:latin typeface="Times New Roman"/>
                <a:ea typeface="TimesNewRomanPSMT"/>
              </a:rPr>
              <a:t>умение распознавать главные члены предложения</a:t>
            </a:r>
            <a:r>
              <a:rPr lang="ru-RU" kern="50" dirty="0" smtClean="0">
                <a:solidFill>
                  <a:srgbClr val="000000"/>
                </a:solidFill>
                <a:effectLst/>
                <a:latin typeface="Times New Roman"/>
                <a:ea typeface="TimesNewRomanPSMT"/>
              </a:rPr>
              <a:t>, </a:t>
            </a:r>
            <a:r>
              <a:rPr lang="ru-RU" b="1" kern="50" dirty="0" smtClean="0">
                <a:solidFill>
                  <a:srgbClr val="000000"/>
                </a:solidFill>
                <a:effectLst/>
                <a:latin typeface="Times New Roman"/>
                <a:ea typeface="TimesNewRomanPSMT"/>
              </a:rPr>
              <a:t>заданием № 3.2</a:t>
            </a:r>
            <a:r>
              <a:rPr lang="ru-RU" kern="50" dirty="0" smtClean="0">
                <a:solidFill>
                  <a:srgbClr val="000000"/>
                </a:solidFill>
                <a:effectLst/>
                <a:latin typeface="Times New Roman"/>
                <a:ea typeface="TimesNewRomanPSMT"/>
              </a:rPr>
              <a:t> (89,5%) – </a:t>
            </a:r>
            <a:r>
              <a:rPr lang="ru-RU" kern="50" dirty="0" smtClean="0">
                <a:solidFill>
                  <a:srgbClr val="FF0000"/>
                </a:solidFill>
                <a:effectLst/>
                <a:latin typeface="Times New Roman"/>
                <a:ea typeface="Arial"/>
              </a:rPr>
              <a:t>распознавать части речи</a:t>
            </a:r>
            <a:r>
              <a:rPr lang="ru-RU" kern="50" dirty="0" smtClean="0">
                <a:solidFill>
                  <a:srgbClr val="000000"/>
                </a:solidFill>
                <a:effectLst/>
                <a:latin typeface="Times New Roman"/>
                <a:ea typeface="Arial"/>
              </a:rPr>
              <a:t>,</a:t>
            </a:r>
            <a:r>
              <a:rPr lang="ru-RU" kern="50" dirty="0" smtClean="0">
                <a:solidFill>
                  <a:srgbClr val="000000"/>
                </a:solidFill>
                <a:effectLst/>
                <a:latin typeface="Times New Roman"/>
                <a:ea typeface="TimesNewRomanPSMT"/>
              </a:rPr>
              <a:t> а также с </a:t>
            </a:r>
            <a:r>
              <a:rPr lang="ru-RU" b="1" kern="50" dirty="0" smtClean="0">
                <a:solidFill>
                  <a:srgbClr val="000000"/>
                </a:solidFill>
                <a:effectLst/>
                <a:latin typeface="Times New Roman"/>
                <a:ea typeface="TimesNewRomanPSMT"/>
              </a:rPr>
              <a:t>заданием</a:t>
            </a:r>
            <a:r>
              <a:rPr lang="ru-RU" kern="50" dirty="0" smtClean="0">
                <a:solidFill>
                  <a:srgbClr val="000000"/>
                </a:solidFill>
                <a:effectLst/>
                <a:latin typeface="Times New Roman"/>
                <a:ea typeface="Arial"/>
              </a:rPr>
              <a:t> </a:t>
            </a:r>
            <a:r>
              <a:rPr lang="ru-RU" b="1" kern="50" dirty="0" smtClean="0">
                <a:solidFill>
                  <a:srgbClr val="000000"/>
                </a:solidFill>
                <a:effectLst/>
                <a:latin typeface="Times New Roman"/>
                <a:ea typeface="Arial"/>
              </a:rPr>
              <a:t>№ 1.2</a:t>
            </a:r>
            <a:r>
              <a:rPr lang="ru-RU" kern="50" dirty="0" smtClean="0">
                <a:solidFill>
                  <a:srgbClr val="000000"/>
                </a:solidFill>
                <a:effectLst/>
                <a:latin typeface="Times New Roman"/>
                <a:ea typeface="Arial"/>
              </a:rPr>
              <a:t> (88,7%)</a:t>
            </a:r>
            <a:r>
              <a:rPr lang="ru-RU" kern="50" dirty="0" smtClean="0">
                <a:solidFill>
                  <a:srgbClr val="000000"/>
                </a:solidFill>
                <a:effectLst/>
                <a:latin typeface="Times New Roman"/>
                <a:ea typeface="TimesNewRomanPSMT"/>
              </a:rPr>
              <a:t> – </a:t>
            </a:r>
            <a:r>
              <a:rPr lang="ru-RU" kern="50" dirty="0" smtClean="0">
                <a:solidFill>
                  <a:srgbClr val="FF0000"/>
                </a:solidFill>
                <a:effectLst/>
                <a:latin typeface="Times New Roman"/>
                <a:ea typeface="Arial"/>
              </a:rPr>
              <a:t>писать текст под диктовку, соблюдая в практике письма изученные пунктуационные нормы</a:t>
            </a: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smtClean="0"/>
              <a:t>Умения, по которым получены позитивные результаты </a:t>
            </a:r>
          </a:p>
        </p:txBody>
      </p:sp>
    </p:spTree>
    <p:extLst>
      <p:ext uri="{BB962C8B-B14F-4D97-AF65-F5344CB8AC3E}">
        <p14:creationId xmlns:p14="http://schemas.microsoft.com/office/powerpoint/2010/main" val="278026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8202" y="53736"/>
            <a:ext cx="852427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</a:pPr>
            <a:r>
              <a:rPr lang="ru-RU" sz="3200" b="1" kern="50" dirty="0" smtClean="0">
                <a:solidFill>
                  <a:srgbClr val="FF0000"/>
                </a:solidFill>
                <a:latin typeface="Times New Roman"/>
                <a:ea typeface="TimesNewRomanPSMT"/>
                <a:cs typeface="Arial" charset="0"/>
              </a:rPr>
              <a:t>Менее успешно</a:t>
            </a:r>
            <a:r>
              <a:rPr lang="ru-RU" sz="3200" kern="50" dirty="0" smtClean="0">
                <a:solidFill>
                  <a:srgbClr val="FF0000"/>
                </a:solidFill>
                <a:latin typeface="Times New Roman"/>
                <a:ea typeface="TimesNewRomanPSMT"/>
                <a:cs typeface="Arial" charset="0"/>
              </a:rPr>
              <a:t> </a:t>
            </a:r>
            <a:r>
              <a:rPr lang="ru-RU" sz="3200" kern="50" dirty="0" smtClean="0">
                <a:solidFill>
                  <a:srgbClr val="000000"/>
                </a:solidFill>
                <a:latin typeface="Times New Roman"/>
                <a:ea typeface="TimesNewRomanPSMT"/>
                <a:cs typeface="Arial" charset="0"/>
              </a:rPr>
              <a:t>ученики выполнили </a:t>
            </a:r>
            <a:r>
              <a:rPr lang="ru-RU" sz="3200" b="1" kern="50" dirty="0" smtClean="0">
                <a:solidFill>
                  <a:srgbClr val="000000"/>
                </a:solidFill>
                <a:latin typeface="Times New Roman"/>
                <a:ea typeface="TimesNewRomanPSMT"/>
                <a:cs typeface="Arial" charset="0"/>
              </a:rPr>
              <a:t>задания № 15.2 </a:t>
            </a:r>
            <a:r>
              <a:rPr lang="ru-RU" sz="3200" kern="50" dirty="0" smtClean="0">
                <a:solidFill>
                  <a:srgbClr val="000000"/>
                </a:solidFill>
                <a:latin typeface="Times New Roman"/>
                <a:ea typeface="TimesNewRomanPSMT"/>
                <a:cs typeface="Arial" charset="0"/>
              </a:rPr>
              <a:t>(39,8%) и </a:t>
            </a:r>
            <a:r>
              <a:rPr lang="ru-RU" sz="3200" b="1" kern="50" dirty="0" smtClean="0">
                <a:solidFill>
                  <a:srgbClr val="000000"/>
                </a:solidFill>
                <a:latin typeface="Times New Roman"/>
                <a:ea typeface="TimesNewRomanPSMT"/>
                <a:cs typeface="Arial" charset="0"/>
              </a:rPr>
              <a:t>№ 15.1</a:t>
            </a:r>
            <a:r>
              <a:rPr lang="ru-RU" sz="3200" kern="50" dirty="0" smtClean="0">
                <a:solidFill>
                  <a:srgbClr val="000000"/>
                </a:solidFill>
                <a:latin typeface="Times New Roman"/>
                <a:ea typeface="TimesNewRomanPSMT"/>
                <a:cs typeface="Arial" charset="0"/>
              </a:rPr>
              <a:t> (47,3%), где проверялось </a:t>
            </a:r>
            <a:r>
              <a:rPr lang="ru-RU" sz="3200" kern="50" dirty="0" smtClean="0">
                <a:solidFill>
                  <a:srgbClr val="FF0000"/>
                </a:solidFill>
                <a:latin typeface="Times New Roman"/>
                <a:ea typeface="Arial"/>
                <a:cs typeface="Arial" charset="0"/>
              </a:rPr>
              <a:t>умение на основе данной информации и собственного жизненного опыта обучающихся определять конкретную жизненную ситуацию для адекватной интерпретации данной информации</a:t>
            </a:r>
            <a:r>
              <a:rPr lang="ru-RU" sz="3200" kern="50" dirty="0" smtClean="0">
                <a:solidFill>
                  <a:srgbClr val="000000"/>
                </a:solidFill>
                <a:latin typeface="Times New Roman"/>
                <a:ea typeface="Arial"/>
                <a:cs typeface="Arial" charset="0"/>
              </a:rPr>
              <a:t>, соблюдая при письме изученные орфографические и пунктуационные нормы</a:t>
            </a:r>
            <a:r>
              <a:rPr lang="ru-RU" sz="3200" kern="50" dirty="0" smtClean="0">
                <a:solidFill>
                  <a:srgbClr val="000000"/>
                </a:solidFill>
                <a:latin typeface="Times New Roman"/>
                <a:ea typeface="TimesNewRomanPSMT"/>
                <a:cs typeface="Arial" charset="0"/>
              </a:rPr>
              <a:t>,</a:t>
            </a:r>
            <a:r>
              <a:rPr lang="ru-RU" sz="3200" b="1" kern="50" dirty="0" smtClean="0">
                <a:solidFill>
                  <a:srgbClr val="000000"/>
                </a:solidFill>
                <a:latin typeface="Times New Roman"/>
                <a:ea typeface="TimesNewRomanPSMT"/>
                <a:cs typeface="Arial" charset="0"/>
              </a:rPr>
              <a:t> </a:t>
            </a:r>
            <a:r>
              <a:rPr lang="ru-RU" sz="3200" kern="50" dirty="0" smtClean="0">
                <a:solidFill>
                  <a:srgbClr val="000000"/>
                </a:solidFill>
                <a:latin typeface="Times New Roman"/>
                <a:ea typeface="TimesNewRomanPSMT"/>
                <a:cs typeface="Arial" charset="0"/>
              </a:rPr>
              <a:t>а также </a:t>
            </a:r>
            <a:r>
              <a:rPr lang="ru-RU" sz="3200" b="1" kern="50" dirty="0" smtClean="0">
                <a:solidFill>
                  <a:srgbClr val="000000"/>
                </a:solidFill>
                <a:latin typeface="Times New Roman"/>
                <a:ea typeface="TimesNewRomanPSMT"/>
                <a:cs typeface="Arial" charset="0"/>
              </a:rPr>
              <a:t>задание № 8 </a:t>
            </a:r>
            <a:r>
              <a:rPr lang="ru-RU" sz="3200" kern="50" dirty="0" smtClean="0">
                <a:solidFill>
                  <a:srgbClr val="000000"/>
                </a:solidFill>
                <a:latin typeface="Times New Roman"/>
                <a:ea typeface="TimesNewRomanPSMT"/>
                <a:cs typeface="Arial" charset="0"/>
              </a:rPr>
              <a:t>(50,0%) – </a:t>
            </a:r>
            <a:r>
              <a:rPr lang="ru-RU" sz="3200" kern="50" dirty="0" smtClean="0">
                <a:solidFill>
                  <a:srgbClr val="FF0000"/>
                </a:solidFill>
                <a:latin typeface="Times New Roman"/>
                <a:ea typeface="TimesNewRomanPSMT"/>
                <a:cs typeface="Arial" charset="0"/>
              </a:rPr>
              <a:t>умение строить речевое высказывание заданной структуре в письменной форме по содержанию прочитанного текста.</a:t>
            </a:r>
            <a:endParaRPr lang="ru-RU" sz="3200" kern="50" dirty="0" smtClean="0">
              <a:solidFill>
                <a:srgbClr val="FF0000"/>
              </a:solidFill>
              <a:latin typeface="Times New Roman"/>
              <a:ea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363144"/>
              </p:ext>
            </p:extLst>
          </p:nvPr>
        </p:nvGraphicFramePr>
        <p:xfrm>
          <a:off x="304800" y="914400"/>
          <a:ext cx="8579297" cy="5486399"/>
        </p:xfrm>
        <a:graphic>
          <a:graphicData uri="http://schemas.openxmlformats.org/drawingml/2006/table">
            <a:tbl>
              <a:tblPr firstRow="1" firstCol="1" bandRow="1"/>
              <a:tblGrid>
                <a:gridCol w="462177"/>
                <a:gridCol w="2028586"/>
                <a:gridCol w="2075636"/>
                <a:gridCol w="761067"/>
                <a:gridCol w="691879"/>
                <a:gridCol w="553503"/>
                <a:gridCol w="622691"/>
                <a:gridCol w="691879"/>
                <a:gridCol w="691879"/>
              </a:tblGrid>
              <a:tr h="158352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№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1" marR="3863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Проверяемые требования (умения)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1" marR="3863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Блоки ПООП НОО выпускник научится / получит возможность научиться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1" marR="3863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Код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КЭС / КТ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1" marR="3863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Уро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вень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сложности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1" marR="3863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Средний % выполнения задания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1" marR="3863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Регион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1" marR="38631" marT="0" marB="0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РФ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1" marR="3863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5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Апрель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1" marR="38631" marT="0" marB="0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Апрель2018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1" marR="3863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Апрель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1" marR="3863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Апрель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1" marR="3863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</a:tr>
              <a:tr h="288449">
                <a:tc gridSpan="9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Часть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1" marR="3863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21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1" marR="3863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Умение строить речевое высказывание заданной структуры (вопросительное предложение) в письменной форме по содержанию прочитанного текста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Задавать вопросы по содержанию текста и отвечать на них, подтверждая ответ примерами из текста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8.2 / 1.4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783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3819"/>
            <a:ext cx="794004" cy="899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2791" y="893063"/>
            <a:ext cx="912875" cy="894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4147" y="876300"/>
            <a:ext cx="7133844" cy="911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136" y="1559052"/>
            <a:ext cx="8817864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1876" y="2229611"/>
            <a:ext cx="8439912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5444" y="2900172"/>
            <a:ext cx="3332987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86911" y="2900172"/>
            <a:ext cx="1011936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67328" y="2900172"/>
            <a:ext cx="870203" cy="899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06011" y="2900172"/>
            <a:ext cx="4709160" cy="8991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9052" y="3570732"/>
            <a:ext cx="6382512" cy="899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7304" y="4241291"/>
            <a:ext cx="8447532" cy="8991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3372" y="4911852"/>
            <a:ext cx="5695187" cy="8991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97040" y="4911852"/>
            <a:ext cx="871727" cy="8991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9383" y="1021841"/>
            <a:ext cx="8004175" cy="473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57885">
              <a:lnSpc>
                <a:spcPct val="101899"/>
              </a:lnSpc>
            </a:pPr>
            <a:r>
              <a:rPr sz="4400" b="1" dirty="0">
                <a:solidFill>
                  <a:srgbClr val="001F5F"/>
                </a:solidFill>
                <a:latin typeface="Times New Roman"/>
                <a:cs typeface="Times New Roman"/>
              </a:rPr>
              <a:t>УМЕНИЕ </a:t>
            </a:r>
            <a:r>
              <a:rPr sz="4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ПРАВИЛЬНО  </a:t>
            </a:r>
            <a:r>
              <a:rPr sz="44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СОЗДАВАТЬ </a:t>
            </a:r>
            <a:r>
              <a:rPr sz="4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СОБСТВЕННЫЕ</a:t>
            </a:r>
            <a:endParaRPr sz="4400" dirty="0">
              <a:latin typeface="Times New Roman"/>
              <a:cs typeface="Times New Roman"/>
            </a:endParaRPr>
          </a:p>
          <a:p>
            <a:pPr marL="218440" marR="207645" algn="ctr">
              <a:lnSpc>
                <a:spcPct val="100000"/>
              </a:lnSpc>
            </a:pPr>
            <a:r>
              <a:rPr sz="4400" b="1" dirty="0">
                <a:solidFill>
                  <a:srgbClr val="001F5F"/>
                </a:solidFill>
                <a:latin typeface="Times New Roman"/>
                <a:cs typeface="Times New Roman"/>
              </a:rPr>
              <a:t>УСТНЫЕ И</a:t>
            </a:r>
            <a:r>
              <a:rPr sz="44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ПИСЬМЕННЫЕ  ТЕКСТЫ </a:t>
            </a:r>
            <a:r>
              <a:rPr sz="4400" b="1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4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4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ПОКАЗАТЕЛЬ</a:t>
            </a:r>
            <a:endParaRPr sz="4400" dirty="0">
              <a:latin typeface="Times New Roman"/>
              <a:cs typeface="Times New Roman"/>
            </a:endParaRPr>
          </a:p>
          <a:p>
            <a:pPr marL="1245870">
              <a:lnSpc>
                <a:spcPct val="100000"/>
              </a:lnSpc>
              <a:spcBef>
                <a:spcPts val="5"/>
              </a:spcBef>
            </a:pPr>
            <a:r>
              <a:rPr sz="4400" b="1" dirty="0">
                <a:solidFill>
                  <a:srgbClr val="001F5F"/>
                </a:solidFill>
                <a:latin typeface="Times New Roman"/>
                <a:cs typeface="Times New Roman"/>
              </a:rPr>
              <a:t>ОБЩЕЙ</a:t>
            </a:r>
            <a:r>
              <a:rPr sz="4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400" b="1" spc="-125" dirty="0">
                <a:solidFill>
                  <a:srgbClr val="001F5F"/>
                </a:solidFill>
                <a:latin typeface="Times New Roman"/>
                <a:cs typeface="Times New Roman"/>
              </a:rPr>
              <a:t>КУЛЬТУРЫ</a:t>
            </a:r>
            <a:endParaRPr sz="4400" dirty="0">
              <a:latin typeface="Times New Roman"/>
              <a:cs typeface="Times New Roman"/>
            </a:endParaRPr>
          </a:p>
          <a:p>
            <a:pPr marL="213360" marR="204470" algn="ctr">
              <a:lnSpc>
                <a:spcPct val="100000"/>
              </a:lnSpc>
            </a:pPr>
            <a:r>
              <a:rPr sz="4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ЧЕЛОВЕКА </a:t>
            </a:r>
            <a:r>
              <a:rPr sz="4400" b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4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УРОВНЯ</a:t>
            </a:r>
            <a:r>
              <a:rPr sz="44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ЕГО  </a:t>
            </a:r>
            <a:r>
              <a:rPr sz="4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СОЦИАЛИЗАЦИИ</a:t>
            </a:r>
            <a:endParaRPr sz="4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24" y="6142672"/>
            <a:ext cx="3143250" cy="644525"/>
          </a:xfrm>
          <a:custGeom>
            <a:avLst/>
            <a:gdLst/>
            <a:ahLst/>
            <a:cxnLst/>
            <a:rect l="l" t="t" r="r" b="b"/>
            <a:pathLst>
              <a:path w="3143250" h="644525">
                <a:moveTo>
                  <a:pt x="0" y="643912"/>
                </a:moveTo>
                <a:lnTo>
                  <a:pt x="3143250" y="643912"/>
                </a:lnTo>
                <a:lnTo>
                  <a:pt x="3143250" y="0"/>
                </a:lnTo>
                <a:lnTo>
                  <a:pt x="0" y="0"/>
                </a:lnTo>
                <a:lnTo>
                  <a:pt x="0" y="643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5603" y="872464"/>
            <a:ext cx="22517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marR="5080" indent="-97790">
              <a:lnSpc>
                <a:spcPct val="11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МЕ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20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ДИЧ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СКИЕ 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ЗАБЛУЖДЕНИЯ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9240" y="1980057"/>
            <a:ext cx="3321050" cy="37572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3675" marR="5080" indent="-180975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194310" algn="l"/>
              </a:tabLst>
            </a:pP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РЕЧЬ </a:t>
            </a:r>
            <a:r>
              <a:rPr sz="2400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РАЗВИВАЕТСЯ 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В  </a:t>
            </a:r>
            <a:r>
              <a:rPr sz="24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ПРОЦЕССЕ</a:t>
            </a:r>
            <a:endParaRPr sz="2400">
              <a:latin typeface="Times New Roman"/>
              <a:cs typeface="Times New Roman"/>
            </a:endParaRPr>
          </a:p>
          <a:p>
            <a:pPr marL="193675" marR="767715">
              <a:lnSpc>
                <a:spcPts val="2590"/>
              </a:lnSpc>
              <a:spcBef>
                <a:spcPts val="10"/>
              </a:spcBef>
            </a:pPr>
            <a:r>
              <a:rPr sz="2400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ТВОРЧЕСКОЙ  </a:t>
            </a:r>
            <a:r>
              <a:rPr sz="24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ДЕ</a:t>
            </a:r>
            <a:r>
              <a:rPr sz="24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Я</a:t>
            </a:r>
            <a:r>
              <a:rPr sz="24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ТЕ</a:t>
            </a:r>
            <a:r>
              <a:rPr sz="24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Л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ЬН</a:t>
            </a:r>
            <a:r>
              <a:rPr sz="24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24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И  </a:t>
            </a:r>
            <a:r>
              <a:rPr sz="24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УЧАЩИХСЯ</a:t>
            </a:r>
            <a:endParaRPr sz="2400">
              <a:latin typeface="Times New Roman"/>
              <a:cs typeface="Times New Roman"/>
            </a:endParaRPr>
          </a:p>
          <a:p>
            <a:pPr marL="193675" marR="175260" indent="-180975">
              <a:lnSpc>
                <a:spcPct val="90000"/>
              </a:lnSpc>
              <a:spcBef>
                <a:spcPts val="540"/>
              </a:spcBef>
              <a:buFont typeface="Arial"/>
              <a:buChar char="•"/>
              <a:tabLst>
                <a:tab pos="194310" algn="l"/>
              </a:tabLst>
            </a:pP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ЧЕМ </a:t>
            </a:r>
            <a:r>
              <a:rPr sz="24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БОЛЬШЕ  ТВОРЧЕСКИХ</a:t>
            </a:r>
            <a:r>
              <a:rPr sz="2400" i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РАБОТ  </a:t>
            </a:r>
            <a:r>
              <a:rPr sz="24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ВЫПОЛНЯТ</a:t>
            </a:r>
            <a:endParaRPr sz="2400">
              <a:latin typeface="Times New Roman"/>
              <a:cs typeface="Times New Roman"/>
            </a:endParaRPr>
          </a:p>
          <a:p>
            <a:pPr marL="193675" marR="196850">
              <a:lnSpc>
                <a:spcPct val="90000"/>
              </a:lnSpc>
            </a:pPr>
            <a:r>
              <a:rPr sz="24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УЧЕНИКИ, ТЕМ  ЛУЧШЕ </a:t>
            </a:r>
            <a:r>
              <a:rPr sz="2400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СТАНЕТ </a:t>
            </a:r>
            <a:r>
              <a:rPr sz="24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ИХ  </a:t>
            </a:r>
            <a:r>
              <a:rPr sz="24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ПИСЬМЕННАЯ</a:t>
            </a:r>
            <a:r>
              <a:rPr sz="2400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РЕЧЬ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38450" y="114427"/>
            <a:ext cx="2553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Times New Roman"/>
                <a:cs typeface="Times New Roman"/>
              </a:rPr>
              <a:t>РАЗВИТИЕ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РЕЧИ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1411" y="788924"/>
            <a:ext cx="4745990" cy="6085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46225" marR="526415" indent="-72453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6F2F9F"/>
                </a:solidFill>
                <a:latin typeface="Times New Roman"/>
                <a:cs typeface="Times New Roman"/>
              </a:rPr>
              <a:t>ЭФФЕКТИВНЫЕ</a:t>
            </a:r>
            <a:r>
              <a:rPr sz="2000" b="1" spc="-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F2F9F"/>
                </a:solidFill>
                <a:latin typeface="Times New Roman"/>
                <a:cs typeface="Times New Roman"/>
              </a:rPr>
              <a:t>ПРИЕМЫ  </a:t>
            </a:r>
            <a:r>
              <a:rPr sz="20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РАЗВИТИЯ </a:t>
            </a:r>
            <a:r>
              <a:rPr sz="2000" b="1" dirty="0">
                <a:solidFill>
                  <a:srgbClr val="6F2F9F"/>
                </a:solidFill>
                <a:latin typeface="Times New Roman"/>
                <a:cs typeface="Times New Roman"/>
              </a:rPr>
              <a:t>РЕЧИ</a:t>
            </a:r>
            <a:endParaRPr sz="20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193675" algn="l"/>
              </a:tabLst>
            </a:pPr>
            <a:r>
              <a:rPr sz="2400" u="heavy" spc="-59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РЕЧЬ </a:t>
            </a:r>
            <a:r>
              <a:rPr sz="2400" b="1" u="heavy" spc="-5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РАЗВИВАЕТСЯ</a:t>
            </a:r>
            <a:r>
              <a:rPr sz="2400" b="1" u="heavy" spc="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ПО</a:t>
            </a:r>
            <a:endParaRPr sz="2400">
              <a:latin typeface="Times New Roman"/>
              <a:cs typeface="Times New Roman"/>
            </a:endParaRPr>
          </a:p>
          <a:p>
            <a:pPr marL="193040">
              <a:lnSpc>
                <a:spcPct val="100000"/>
              </a:lnSpc>
              <a:spcBef>
                <a:spcPts val="5"/>
              </a:spcBef>
            </a:pPr>
            <a:r>
              <a:rPr sz="2400" u="heavy" spc="-59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ОБРАЗЦУ!</a:t>
            </a:r>
            <a:endParaRPr sz="2400">
              <a:latin typeface="Times New Roman"/>
              <a:cs typeface="Times New Roman"/>
            </a:endParaRPr>
          </a:p>
          <a:p>
            <a:pPr marL="193675" indent="-18097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94310" algn="l"/>
              </a:tabLst>
            </a:pPr>
            <a:r>
              <a:rPr sz="2400" spc="-60" dirty="0">
                <a:solidFill>
                  <a:srgbClr val="6F2F9F"/>
                </a:solidFill>
                <a:latin typeface="Times New Roman"/>
                <a:cs typeface="Times New Roman"/>
              </a:rPr>
              <a:t>ОБРАЗЦЫ </a:t>
            </a:r>
            <a:r>
              <a:rPr sz="2400" spc="-25" dirty="0">
                <a:solidFill>
                  <a:srgbClr val="6F2F9F"/>
                </a:solidFill>
                <a:latin typeface="Times New Roman"/>
                <a:cs typeface="Times New Roman"/>
              </a:rPr>
              <a:t>ДОЛЖНЫ</a:t>
            </a:r>
            <a:r>
              <a:rPr sz="2400" spc="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Times New Roman"/>
                <a:cs typeface="Times New Roman"/>
              </a:rPr>
              <a:t>БЫТЬ</a:t>
            </a:r>
            <a:endParaRPr sz="2400">
              <a:latin typeface="Times New Roman"/>
              <a:cs typeface="Times New Roman"/>
            </a:endParaRPr>
          </a:p>
          <a:p>
            <a:pPr marL="193040">
              <a:lnSpc>
                <a:spcPct val="100000"/>
              </a:lnSpc>
            </a:pPr>
            <a:r>
              <a:rPr sz="2400" u="heavy" spc="-59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ЯВНЫМИ</a:t>
            </a:r>
            <a:r>
              <a:rPr sz="2400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F2F9F"/>
                </a:solidFill>
                <a:latin typeface="Times New Roman"/>
                <a:cs typeface="Times New Roman"/>
              </a:rPr>
              <a:t>И</a:t>
            </a:r>
            <a:r>
              <a:rPr sz="2400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СКРЫТЫМИ</a:t>
            </a:r>
            <a:r>
              <a:rPr sz="2400" spc="-5" dirty="0">
                <a:solidFill>
                  <a:srgbClr val="6F2F9F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193675" marR="465455" lvl="1">
              <a:lnSpc>
                <a:spcPct val="100000"/>
              </a:lnSpc>
              <a:spcBef>
                <a:spcPts val="575"/>
              </a:spcBef>
              <a:buChar char="-"/>
              <a:tabLst>
                <a:tab pos="370205" algn="l"/>
              </a:tabLst>
            </a:pPr>
            <a:r>
              <a:rPr sz="2400" u="heavy" spc="-59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ЯВНЫЙ</a:t>
            </a:r>
            <a:r>
              <a:rPr sz="24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6F2F9F"/>
                </a:solidFill>
                <a:latin typeface="Times New Roman"/>
                <a:cs typeface="Times New Roman"/>
              </a:rPr>
              <a:t>ОБРАЗЕЦ: </a:t>
            </a:r>
            <a:r>
              <a:rPr sz="2400" spc="-5" dirty="0">
                <a:solidFill>
                  <a:srgbClr val="6F2F9F"/>
                </a:solidFill>
                <a:latin typeface="Times New Roman"/>
                <a:cs typeface="Times New Roman"/>
              </a:rPr>
              <a:t>РЕЧЬ  </a:t>
            </a:r>
            <a:r>
              <a:rPr sz="2400" spc="-10" dirty="0">
                <a:solidFill>
                  <a:srgbClr val="6F2F9F"/>
                </a:solidFill>
                <a:latin typeface="Times New Roman"/>
                <a:cs typeface="Times New Roman"/>
              </a:rPr>
              <a:t>УЧИТЕЛЯ, ПРИМЕРЫ </a:t>
            </a:r>
            <a:r>
              <a:rPr sz="2400" dirty="0">
                <a:solidFill>
                  <a:srgbClr val="6F2F9F"/>
                </a:solidFill>
                <a:latin typeface="Times New Roman"/>
                <a:cs typeface="Times New Roman"/>
              </a:rPr>
              <a:t>ФОРМ  </a:t>
            </a:r>
            <a:r>
              <a:rPr sz="2400" spc="-20" dirty="0">
                <a:solidFill>
                  <a:srgbClr val="6F2F9F"/>
                </a:solidFill>
                <a:latin typeface="Times New Roman"/>
                <a:cs typeface="Times New Roman"/>
              </a:rPr>
              <a:t>СЛОВ </a:t>
            </a:r>
            <a:r>
              <a:rPr sz="2400" dirty="0">
                <a:solidFill>
                  <a:srgbClr val="6F2F9F"/>
                </a:solidFill>
                <a:latin typeface="Times New Roman"/>
                <a:cs typeface="Times New Roman"/>
              </a:rPr>
              <a:t>И </a:t>
            </a:r>
            <a:r>
              <a:rPr sz="2400" spc="-20" dirty="0">
                <a:solidFill>
                  <a:srgbClr val="6F2F9F"/>
                </a:solidFill>
                <a:latin typeface="Times New Roman"/>
                <a:cs typeface="Times New Roman"/>
              </a:rPr>
              <a:t>СИНТАКСИЧЕСКИХ  </a:t>
            </a:r>
            <a:r>
              <a:rPr sz="2400" spc="-15" dirty="0">
                <a:solidFill>
                  <a:srgbClr val="6F2F9F"/>
                </a:solidFill>
                <a:latin typeface="Times New Roman"/>
                <a:cs typeface="Times New Roman"/>
              </a:rPr>
              <a:t>КОНСТРУКЦИЙ,</a:t>
            </a:r>
            <a:endParaRPr sz="2400">
              <a:latin typeface="Times New Roman"/>
              <a:cs typeface="Times New Roman"/>
            </a:endParaRPr>
          </a:p>
          <a:p>
            <a:pPr marL="193675">
              <a:lnSpc>
                <a:spcPct val="100000"/>
              </a:lnSpc>
              <a:spcBef>
                <a:spcPts val="5"/>
              </a:spcBef>
            </a:pPr>
            <a:r>
              <a:rPr sz="2400" spc="-35" dirty="0">
                <a:solidFill>
                  <a:srgbClr val="6F2F9F"/>
                </a:solidFill>
                <a:latin typeface="Times New Roman"/>
                <a:cs typeface="Times New Roman"/>
              </a:rPr>
              <a:t>ИСПОЛЬЗОВАНИЕ</a:t>
            </a:r>
            <a:r>
              <a:rPr sz="2400" spc="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6F2F9F"/>
                </a:solidFill>
                <a:latin typeface="Times New Roman"/>
                <a:cs typeface="Times New Roman"/>
              </a:rPr>
              <a:t>СЛОВАРЕЙ</a:t>
            </a:r>
            <a:endParaRPr sz="2400">
              <a:latin typeface="Times New Roman"/>
              <a:cs typeface="Times New Roman"/>
            </a:endParaRPr>
          </a:p>
          <a:p>
            <a:pPr marL="193675" marR="1012190" lvl="1">
              <a:lnSpc>
                <a:spcPct val="100000"/>
              </a:lnSpc>
              <a:spcBef>
                <a:spcPts val="575"/>
              </a:spcBef>
              <a:buChar char="-"/>
              <a:tabLst>
                <a:tab pos="370205" algn="l"/>
              </a:tabLst>
            </a:pPr>
            <a:r>
              <a:rPr sz="2400" u="heavy" spc="-59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СКРЫТЫЙ</a:t>
            </a:r>
            <a:r>
              <a:rPr sz="24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6F2F9F"/>
                </a:solidFill>
                <a:latin typeface="Times New Roman"/>
                <a:cs typeface="Times New Roman"/>
              </a:rPr>
              <a:t>ОБРАЗЕЦ:  </a:t>
            </a:r>
            <a:r>
              <a:rPr sz="2400" spc="-5" dirty="0">
                <a:solidFill>
                  <a:srgbClr val="6F2F9F"/>
                </a:solidFill>
                <a:latin typeface="Times New Roman"/>
                <a:cs typeface="Times New Roman"/>
              </a:rPr>
              <a:t>СИСТЕМА </a:t>
            </a:r>
            <a:r>
              <a:rPr sz="2400" dirty="0">
                <a:solidFill>
                  <a:srgbClr val="6F2F9F"/>
                </a:solidFill>
                <a:latin typeface="Times New Roman"/>
                <a:cs typeface="Times New Roman"/>
              </a:rPr>
              <a:t>ВОПРОСОВ</a:t>
            </a:r>
            <a:r>
              <a:rPr sz="2400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F2F9F"/>
                </a:solidFill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  <a:p>
            <a:pPr marL="193675" marR="5080" algn="just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6F2F9F"/>
                </a:solidFill>
                <a:latin typeface="Times New Roman"/>
                <a:cs typeface="Times New Roman"/>
              </a:rPr>
              <a:t>ЗАДАНИЙ, </a:t>
            </a:r>
            <a:r>
              <a:rPr sz="2400" spc="-30" dirty="0">
                <a:solidFill>
                  <a:srgbClr val="6F2F9F"/>
                </a:solidFill>
                <a:latin typeface="Times New Roman"/>
                <a:cs typeface="Times New Roman"/>
              </a:rPr>
              <a:t>ПОДГОТОВЛЕННАЯ  </a:t>
            </a:r>
            <a:r>
              <a:rPr sz="2400" spc="-10" dirty="0">
                <a:solidFill>
                  <a:srgbClr val="6F2F9F"/>
                </a:solidFill>
                <a:latin typeface="Times New Roman"/>
                <a:cs typeface="Times New Roman"/>
              </a:rPr>
              <a:t>УЧИТЕЛЕМ </a:t>
            </a:r>
            <a:r>
              <a:rPr sz="2400" dirty="0">
                <a:solidFill>
                  <a:srgbClr val="6F2F9F"/>
                </a:solidFill>
                <a:latin typeface="Times New Roman"/>
                <a:cs typeface="Times New Roman"/>
              </a:rPr>
              <a:t>К </a:t>
            </a:r>
            <a:r>
              <a:rPr sz="2400" spc="-10" dirty="0">
                <a:solidFill>
                  <a:srgbClr val="6F2F9F"/>
                </a:solidFill>
                <a:latin typeface="Times New Roman"/>
                <a:cs typeface="Times New Roman"/>
              </a:rPr>
              <a:t>СОБСТВЕННОМУ  </a:t>
            </a:r>
            <a:r>
              <a:rPr sz="2400" spc="-15" dirty="0">
                <a:solidFill>
                  <a:srgbClr val="6F2F9F"/>
                </a:solidFill>
                <a:latin typeface="Times New Roman"/>
                <a:cs typeface="Times New Roman"/>
              </a:rPr>
              <a:t>ТЕКСТУ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240" y="544830"/>
            <a:ext cx="8608060" cy="560514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93675" marR="5080" indent="-181610">
              <a:lnSpc>
                <a:spcPct val="90000"/>
              </a:lnSpc>
              <a:spcBef>
                <a:spcPts val="340"/>
              </a:spcBef>
              <a:tabLst>
                <a:tab pos="617220" algn="l"/>
                <a:tab pos="1393190" algn="l"/>
                <a:tab pos="1518285" algn="l"/>
                <a:tab pos="1641475" algn="l"/>
                <a:tab pos="1948180" algn="l"/>
                <a:tab pos="1974214" algn="l"/>
                <a:tab pos="2219325" algn="l"/>
                <a:tab pos="2876550" algn="l"/>
                <a:tab pos="2983230" algn="l"/>
                <a:tab pos="3193415" algn="l"/>
                <a:tab pos="3597275" algn="l"/>
                <a:tab pos="3772535" algn="l"/>
                <a:tab pos="4020820" algn="l"/>
                <a:tab pos="4301490" algn="l"/>
                <a:tab pos="4427855" algn="l"/>
                <a:tab pos="4617085" algn="l"/>
                <a:tab pos="4827270" algn="l"/>
                <a:tab pos="5086350" algn="l"/>
                <a:tab pos="5160010" algn="l"/>
                <a:tab pos="5703570" algn="l"/>
                <a:tab pos="5899150" algn="l"/>
                <a:tab pos="6125845" algn="l"/>
                <a:tab pos="6170295" algn="l"/>
                <a:tab pos="6203950" algn="l"/>
                <a:tab pos="6297295" algn="l"/>
                <a:tab pos="6606540" algn="l"/>
                <a:tab pos="7139940" algn="l"/>
                <a:tab pos="7194550" algn="l"/>
                <a:tab pos="7658100" algn="l"/>
                <a:tab pos="7699375" algn="l"/>
                <a:tab pos="8307705" algn="l"/>
                <a:tab pos="8447405" algn="l"/>
              </a:tabLst>
            </a:pP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(1)По 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лесной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дороге машина </a:t>
            </a:r>
            <a:r>
              <a:rPr sz="2000" b="1" spc="-20" dirty="0">
                <a:solidFill>
                  <a:srgbClr val="515151"/>
                </a:solidFill>
                <a:latin typeface="Times New Roman"/>
                <a:cs typeface="Times New Roman"/>
              </a:rPr>
              <a:t>въехала 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в зелёную </a:t>
            </a:r>
            <a:r>
              <a:rPr sz="2000" b="1" spc="-35" dirty="0">
                <a:solidFill>
                  <a:srgbClr val="515151"/>
                </a:solidFill>
                <a:latin typeface="Times New Roman"/>
                <a:cs typeface="Times New Roman"/>
              </a:rPr>
              <a:t>тишину.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(2)Я вышел из  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м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аш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и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н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ы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,		о</a:t>
            </a:r>
            <a:r>
              <a:rPr sz="2000" b="1" spc="-114" dirty="0">
                <a:solidFill>
                  <a:srgbClr val="515151"/>
                </a:solidFill>
                <a:latin typeface="Times New Roman"/>
                <a:cs typeface="Times New Roman"/>
              </a:rPr>
              <a:t>г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ля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елся,		</a:t>
            </a:r>
            <a:r>
              <a:rPr sz="2000" b="1" spc="-15" dirty="0">
                <a:solidFill>
                  <a:srgbClr val="515151"/>
                </a:solidFill>
                <a:latin typeface="Times New Roman"/>
                <a:cs typeface="Times New Roman"/>
              </a:rPr>
              <a:t>в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ор</a:t>
            </a:r>
            <a:r>
              <a:rPr sz="2000" b="1" spc="-60" dirty="0">
                <a:solidFill>
                  <a:srgbClr val="515151"/>
                </a:solidFill>
                <a:latin typeface="Times New Roman"/>
                <a:cs typeface="Times New Roman"/>
              </a:rPr>
              <a:t>о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х</a:t>
            </a:r>
            <a:r>
              <a:rPr sz="2000" b="1" spc="-20" dirty="0">
                <a:solidFill>
                  <a:srgbClr val="515151"/>
                </a:solidFill>
                <a:latin typeface="Times New Roman"/>
                <a:cs typeface="Times New Roman"/>
              </a:rPr>
              <a:t>н</a:t>
            </a:r>
            <a:r>
              <a:rPr sz="2000" b="1" spc="-35" dirty="0">
                <a:solidFill>
                  <a:srgbClr val="515151"/>
                </a:solidFill>
                <a:latin typeface="Times New Roman"/>
                <a:cs typeface="Times New Roman"/>
              </a:rPr>
              <a:t>у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л	с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л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ой	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лис</a:t>
            </a:r>
            <a:r>
              <a:rPr sz="2000" b="1" spc="-15" dirty="0">
                <a:solidFill>
                  <a:srgbClr val="515151"/>
                </a:solidFill>
                <a:latin typeface="Times New Roman"/>
                <a:cs typeface="Times New Roman"/>
              </a:rPr>
              <a:t>т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в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ы			и	</a:t>
            </a:r>
            <a:r>
              <a:rPr sz="2000" b="1" spc="15" dirty="0">
                <a:solidFill>
                  <a:srgbClr val="515151"/>
                </a:solidFill>
                <a:latin typeface="Times New Roman"/>
                <a:cs typeface="Times New Roman"/>
              </a:rPr>
              <a:t>у</a:t>
            </a:r>
            <a:r>
              <a:rPr sz="2000" b="1" spc="-15" dirty="0">
                <a:solidFill>
                  <a:srgbClr val="515151"/>
                </a:solidFill>
                <a:latin typeface="Times New Roman"/>
                <a:cs typeface="Times New Roman"/>
              </a:rPr>
              <a:t>в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и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ел	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шляпки  чистеньких, упругих, ярких </a:t>
            </a:r>
            <a:r>
              <a:rPr sz="2000" b="1" spc="-20" dirty="0">
                <a:solidFill>
                  <a:srgbClr val="515151"/>
                </a:solidFill>
                <a:latin typeface="Times New Roman"/>
                <a:cs typeface="Times New Roman"/>
              </a:rPr>
              <a:t>грибов. 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(3)Под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листьями 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пряталась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семейка  жёлтых лисичек! 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(4)В сырое 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лето 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в 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лесу их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бывает 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очень много. </a:t>
            </a:r>
            <a:r>
              <a:rPr sz="2000" b="1" spc="-20" dirty="0">
                <a:solidFill>
                  <a:srgbClr val="515151"/>
                </a:solidFill>
                <a:latin typeface="Times New Roman"/>
                <a:cs typeface="Times New Roman"/>
              </a:rPr>
              <a:t>(5)Ты 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ползаешь 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на </a:t>
            </a:r>
            <a:r>
              <a:rPr sz="2000" b="1" spc="-15" dirty="0">
                <a:solidFill>
                  <a:srgbClr val="515151"/>
                </a:solidFill>
                <a:latin typeface="Times New Roman"/>
                <a:cs typeface="Times New Roman"/>
              </a:rPr>
              <a:t>коленях 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и 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режешь упругие </a:t>
            </a:r>
            <a:r>
              <a:rPr sz="2000" b="1" spc="-15" dirty="0">
                <a:solidFill>
                  <a:srgbClr val="515151"/>
                </a:solidFill>
                <a:latin typeface="Times New Roman"/>
                <a:cs typeface="Times New Roman"/>
              </a:rPr>
              <a:t>ножки. 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(6)В 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горсть 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попадает  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сразу несколько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шляпок 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разной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величины. 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(7)Лисички</a:t>
            </a:r>
            <a:r>
              <a:rPr sz="2000" b="1" spc="-40" dirty="0">
                <a:solidFill>
                  <a:srgbClr val="515151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не</a:t>
            </a:r>
            <a:r>
              <a:rPr sz="2000" b="1" spc="15" dirty="0">
                <a:solidFill>
                  <a:srgbClr val="515151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515151"/>
                </a:solidFill>
                <a:latin typeface="Times New Roman"/>
                <a:cs typeface="Times New Roman"/>
              </a:rPr>
              <a:t>мнутся	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и 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н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е	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кр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о</a:t>
            </a:r>
            <a:r>
              <a:rPr sz="2000" b="1" spc="-15" dirty="0">
                <a:solidFill>
                  <a:srgbClr val="515151"/>
                </a:solidFill>
                <a:latin typeface="Times New Roman"/>
                <a:cs typeface="Times New Roman"/>
              </a:rPr>
              <a:t>ш</a:t>
            </a:r>
            <a:r>
              <a:rPr sz="2000" b="1" spc="-45" dirty="0">
                <a:solidFill>
                  <a:srgbClr val="515151"/>
                </a:solidFill>
                <a:latin typeface="Times New Roman"/>
                <a:cs typeface="Times New Roman"/>
              </a:rPr>
              <a:t>а</a:t>
            </a:r>
            <a:r>
              <a:rPr sz="2000" b="1" spc="5" dirty="0">
                <a:solidFill>
                  <a:srgbClr val="515151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с</a:t>
            </a:r>
            <a:r>
              <a:rPr sz="2000" b="1" spc="10" dirty="0">
                <a:solidFill>
                  <a:srgbClr val="515151"/>
                </a:solidFill>
                <a:latin typeface="Times New Roman"/>
                <a:cs typeface="Times New Roman"/>
              </a:rPr>
              <a:t>я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.		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(8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)Э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и	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гр</a:t>
            </a:r>
            <a:r>
              <a:rPr sz="2000" b="1" spc="10" dirty="0">
                <a:solidFill>
                  <a:srgbClr val="515151"/>
                </a:solidFill>
                <a:latin typeface="Times New Roman"/>
                <a:cs typeface="Times New Roman"/>
              </a:rPr>
              <a:t>и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бы	</a:t>
            </a:r>
            <a:r>
              <a:rPr sz="2000" b="1" spc="-15" dirty="0">
                <a:solidFill>
                  <a:srgbClr val="515151"/>
                </a:solidFill>
                <a:latin typeface="Times New Roman"/>
                <a:cs typeface="Times New Roman"/>
              </a:rPr>
              <a:t>п</a:t>
            </a:r>
            <a:r>
              <a:rPr sz="2000" b="1" spc="-45" dirty="0">
                <a:solidFill>
                  <a:srgbClr val="515151"/>
                </a:solidFill>
                <a:latin typeface="Times New Roman"/>
                <a:cs typeface="Times New Roman"/>
              </a:rPr>
              <a:t>о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ч</a:t>
            </a:r>
            <a:r>
              <a:rPr sz="2000" b="1" spc="-15" dirty="0">
                <a:solidFill>
                  <a:srgbClr val="515151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и	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ни</a:t>
            </a:r>
            <a:r>
              <a:rPr sz="2000" b="1" spc="-35" dirty="0">
                <a:solidFill>
                  <a:srgbClr val="515151"/>
                </a:solidFill>
                <a:latin typeface="Times New Roman"/>
                <a:cs typeface="Times New Roman"/>
              </a:rPr>
              <a:t>к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о</a:t>
            </a:r>
            <a:r>
              <a:rPr sz="2000" b="1" spc="-90" dirty="0">
                <a:solidFill>
                  <a:srgbClr val="515151"/>
                </a:solidFill>
                <a:latin typeface="Times New Roman"/>
                <a:cs typeface="Times New Roman"/>
              </a:rPr>
              <a:t>г</a:t>
            </a:r>
            <a:r>
              <a:rPr sz="2000" b="1" spc="-20" dirty="0">
                <a:solidFill>
                  <a:srgbClr val="515151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а	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н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е	б</a:t>
            </a:r>
            <a:r>
              <a:rPr sz="2000" b="1" spc="-15" dirty="0">
                <a:solidFill>
                  <a:srgbClr val="515151"/>
                </a:solidFill>
                <a:latin typeface="Times New Roman"/>
                <a:cs typeface="Times New Roman"/>
              </a:rPr>
              <a:t>ы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в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а</a:t>
            </a:r>
            <a:r>
              <a:rPr sz="2000" b="1" spc="-25" dirty="0">
                <a:solidFill>
                  <a:srgbClr val="515151"/>
                </a:solidFill>
                <a:latin typeface="Times New Roman"/>
                <a:cs typeface="Times New Roman"/>
              </a:rPr>
              <a:t>ю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т		чер</a:t>
            </a:r>
            <a:r>
              <a:rPr sz="2000" b="1" spc="-20" dirty="0">
                <a:solidFill>
                  <a:srgbClr val="515151"/>
                </a:solidFill>
                <a:latin typeface="Times New Roman"/>
                <a:cs typeface="Times New Roman"/>
              </a:rPr>
              <a:t>в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ив</a:t>
            </a:r>
            <a:r>
              <a:rPr sz="2000" b="1" spc="-15" dirty="0">
                <a:solidFill>
                  <a:srgbClr val="515151"/>
                </a:solidFill>
                <a:latin typeface="Times New Roman"/>
                <a:cs typeface="Times New Roman"/>
              </a:rPr>
              <a:t>ы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м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и.  (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9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)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Р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ас</a:t>
            </a:r>
            <a:r>
              <a:rPr sz="2000" b="1" spc="-45" dirty="0">
                <a:solidFill>
                  <a:srgbClr val="515151"/>
                </a:solidFill>
                <a:latin typeface="Times New Roman"/>
                <a:cs typeface="Times New Roman"/>
              </a:rPr>
              <a:t>т</a:t>
            </a:r>
            <a:r>
              <a:rPr sz="2000" b="1" spc="25" dirty="0">
                <a:solidFill>
                  <a:srgbClr val="515151"/>
                </a:solidFill>
                <a:latin typeface="Times New Roman"/>
                <a:cs typeface="Times New Roman"/>
              </a:rPr>
              <a:t>у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т	о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н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и	в	</a:t>
            </a:r>
            <a:r>
              <a:rPr sz="2000" b="1" spc="-15" dirty="0">
                <a:solidFill>
                  <a:srgbClr val="515151"/>
                </a:solidFill>
                <a:latin typeface="Times New Roman"/>
                <a:cs typeface="Times New Roman"/>
              </a:rPr>
              <a:t>р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а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з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н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ы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х	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л</a:t>
            </a:r>
            <a:r>
              <a:rPr sz="2000" b="1" spc="20" dirty="0">
                <a:solidFill>
                  <a:srgbClr val="515151"/>
                </a:solidFill>
                <a:latin typeface="Times New Roman"/>
                <a:cs typeface="Times New Roman"/>
              </a:rPr>
              <a:t>ес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ах,	</a:t>
            </a:r>
            <a:r>
              <a:rPr sz="2000" b="1" spc="-15" dirty="0">
                <a:solidFill>
                  <a:srgbClr val="515151"/>
                </a:solidFill>
                <a:latin typeface="Times New Roman"/>
                <a:cs typeface="Times New Roman"/>
              </a:rPr>
              <a:t>н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о		ч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а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щ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е		</a:t>
            </a:r>
            <a:r>
              <a:rPr sz="2000" b="1" spc="20" dirty="0">
                <a:solidFill>
                  <a:srgbClr val="515151"/>
                </a:solidFill>
                <a:latin typeface="Times New Roman"/>
                <a:cs typeface="Times New Roman"/>
              </a:rPr>
              <a:t>вс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е</a:t>
            </a:r>
            <a:r>
              <a:rPr sz="2000" b="1" spc="-50" dirty="0">
                <a:solidFill>
                  <a:srgbClr val="515151"/>
                </a:solidFill>
                <a:latin typeface="Times New Roman"/>
                <a:cs typeface="Times New Roman"/>
              </a:rPr>
              <a:t>г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о	в		с</a:t>
            </a:r>
            <a:r>
              <a:rPr sz="2000" b="1" spc="5" dirty="0">
                <a:solidFill>
                  <a:srgbClr val="515151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а</a:t>
            </a:r>
            <a:r>
              <a:rPr sz="2000" b="1" spc="5" dirty="0">
                <a:solidFill>
                  <a:srgbClr val="515151"/>
                </a:solidFill>
                <a:latin typeface="Times New Roman"/>
                <a:cs typeface="Times New Roman"/>
              </a:rPr>
              <a:t>р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ых	</a:t>
            </a:r>
            <a:r>
              <a:rPr sz="2000" b="1" spc="-20" dirty="0">
                <a:solidFill>
                  <a:srgbClr val="515151"/>
                </a:solidFill>
                <a:latin typeface="Times New Roman"/>
                <a:cs typeface="Times New Roman"/>
              </a:rPr>
              <a:t>б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ер</a:t>
            </a:r>
            <a:r>
              <a:rPr sz="2000" b="1" spc="-15" dirty="0">
                <a:solidFill>
                  <a:srgbClr val="515151"/>
                </a:solidFill>
                <a:latin typeface="Times New Roman"/>
                <a:cs typeface="Times New Roman"/>
              </a:rPr>
              <a:t>ё</a:t>
            </a:r>
            <a:r>
              <a:rPr sz="2000" b="1" spc="-30" dirty="0">
                <a:solidFill>
                  <a:srgbClr val="515151"/>
                </a:solidFill>
                <a:latin typeface="Times New Roman"/>
                <a:cs typeface="Times New Roman"/>
              </a:rPr>
              <a:t>з</a:t>
            </a:r>
            <a:r>
              <a:rPr sz="2000" b="1" spc="-45" dirty="0">
                <a:solidFill>
                  <a:srgbClr val="515151"/>
                </a:solidFill>
                <a:latin typeface="Times New Roman"/>
                <a:cs typeface="Times New Roman"/>
              </a:rPr>
              <a:t>о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в</a:t>
            </a:r>
            <a:r>
              <a:rPr sz="2000" b="1" spc="-25" dirty="0">
                <a:solidFill>
                  <a:srgbClr val="515151"/>
                </a:solidFill>
                <a:latin typeface="Times New Roman"/>
                <a:cs typeface="Times New Roman"/>
              </a:rPr>
              <a:t>ы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х	и  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осиновых.			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(10)Сибирская	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лисичка		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прекрасно				</a:t>
            </a:r>
            <a:r>
              <a:rPr sz="2000" b="1" spc="-15" dirty="0">
                <a:solidFill>
                  <a:srgbClr val="515151"/>
                </a:solidFill>
                <a:latin typeface="Times New Roman"/>
                <a:cs typeface="Times New Roman"/>
              </a:rPr>
              <a:t>чувствует		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себя 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в  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густейшей 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таёжной траве. </a:t>
            </a:r>
            <a:r>
              <a:rPr sz="2000" b="1" spc="-40" dirty="0">
                <a:solidFill>
                  <a:srgbClr val="515151"/>
                </a:solidFill>
                <a:latin typeface="Times New Roman"/>
                <a:cs typeface="Times New Roman"/>
              </a:rPr>
              <a:t>(11)Ты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берёшь 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здоровенную палку 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и 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разгребаешь </a:t>
            </a:r>
            <a:r>
              <a:rPr sz="2000" b="1" spc="-20" dirty="0">
                <a:solidFill>
                  <a:srgbClr val="515151"/>
                </a:solidFill>
                <a:latin typeface="Times New Roman"/>
                <a:cs typeface="Times New Roman"/>
              </a:rPr>
              <a:t>эту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тяжёлую 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от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росы </a:t>
            </a:r>
            <a:r>
              <a:rPr sz="2000" b="1" spc="-45" dirty="0">
                <a:solidFill>
                  <a:srgbClr val="515151"/>
                </a:solidFill>
                <a:latin typeface="Times New Roman"/>
                <a:cs typeface="Times New Roman"/>
              </a:rPr>
              <a:t>траву.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(12)И </a:t>
            </a:r>
            <a:r>
              <a:rPr sz="2000" b="1" spc="-15" dirty="0">
                <a:solidFill>
                  <a:srgbClr val="515151"/>
                </a:solidFill>
                <a:latin typeface="Times New Roman"/>
                <a:cs typeface="Times New Roman"/>
              </a:rPr>
              <a:t>вот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они, 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медные  </a:t>
            </a:r>
            <a:r>
              <a:rPr sz="2000" b="1" spc="-15" dirty="0">
                <a:solidFill>
                  <a:srgbClr val="515151"/>
                </a:solidFill>
                <a:latin typeface="Times New Roman"/>
                <a:cs typeface="Times New Roman"/>
              </a:rPr>
              <a:t>пуговицы, </a:t>
            </a:r>
            <a:r>
              <a:rPr sz="2000" b="1" spc="-25" dirty="0">
                <a:solidFill>
                  <a:srgbClr val="515151"/>
                </a:solidFill>
                <a:latin typeface="Times New Roman"/>
                <a:cs typeface="Times New Roman"/>
              </a:rPr>
              <a:t>всюду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рассыпаны! (13) 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У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юных лисичек шляпки </a:t>
            </a:r>
            <a:r>
              <a:rPr sz="2000" b="1" spc="-35" dirty="0">
                <a:solidFill>
                  <a:srgbClr val="515151"/>
                </a:solidFill>
                <a:latin typeface="Times New Roman"/>
                <a:cs typeface="Times New Roman"/>
              </a:rPr>
              <a:t>похожи </a:t>
            </a:r>
            <a:r>
              <a:rPr sz="2000" b="1" spc="-15" dirty="0">
                <a:solidFill>
                  <a:srgbClr val="515151"/>
                </a:solidFill>
                <a:latin typeface="Times New Roman"/>
                <a:cs typeface="Times New Roman"/>
              </a:rPr>
              <a:t>на 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жёлтые кнопки 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и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выпуклые </a:t>
            </a:r>
            <a:r>
              <a:rPr sz="2000" b="1" spc="-20" dirty="0">
                <a:solidFill>
                  <a:srgbClr val="515151"/>
                </a:solidFill>
                <a:latin typeface="Times New Roman"/>
                <a:cs typeface="Times New Roman"/>
              </a:rPr>
              <a:t>пуговицы.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(14) </a:t>
            </a:r>
            <a:r>
              <a:rPr sz="2000" b="1" spc="-15" dirty="0">
                <a:solidFill>
                  <a:srgbClr val="515151"/>
                </a:solidFill>
                <a:latin typeface="Times New Roman"/>
                <a:cs typeface="Times New Roman"/>
              </a:rPr>
              <a:t>3атем 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шляпка 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распрямляется, края 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у 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неё поднимаются.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(15)Они становятся </a:t>
            </a:r>
            <a:r>
              <a:rPr sz="2000" b="1" spc="-25" dirty="0">
                <a:solidFill>
                  <a:srgbClr val="515151"/>
                </a:solidFill>
                <a:latin typeface="Times New Roman"/>
                <a:cs typeface="Times New Roman"/>
              </a:rPr>
              <a:t>похожими 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на 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фарфоровые статуэтки.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(16)Я прекрасно 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помню, </a:t>
            </a:r>
            <a:r>
              <a:rPr sz="2000" b="1" spc="-20" dirty="0">
                <a:solidFill>
                  <a:srgbClr val="515151"/>
                </a:solidFill>
                <a:latin typeface="Times New Roman"/>
                <a:cs typeface="Times New Roman"/>
              </a:rPr>
              <a:t>как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первый раз  увидел 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в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лесу жёлтые лисички. (17)Мне было 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девять </a:t>
            </a:r>
            <a:r>
              <a:rPr sz="2000" b="1" spc="-40" dirty="0">
                <a:solidFill>
                  <a:srgbClr val="515151"/>
                </a:solidFill>
                <a:latin typeface="Times New Roman"/>
                <a:cs typeface="Times New Roman"/>
              </a:rPr>
              <a:t>лет.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(18)Яркие, 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с  весёлой 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солнечностью 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в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цвете, 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от </a:t>
            </a:r>
            <a:r>
              <a:rPr sz="2000" b="1" spc="-25" dirty="0">
                <a:solidFill>
                  <a:srgbClr val="515151"/>
                </a:solidFill>
                <a:latin typeface="Times New Roman"/>
                <a:cs typeface="Times New Roman"/>
              </a:rPr>
              <a:t>глаз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не 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прячутся!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(19)И такой  необычный 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—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пряный, </a:t>
            </a:r>
            <a:r>
              <a:rPr sz="2000" b="1" spc="-15" dirty="0">
                <a:solidFill>
                  <a:srgbClr val="515151"/>
                </a:solidFill>
                <a:latin typeface="Times New Roman"/>
                <a:cs typeface="Times New Roman"/>
              </a:rPr>
              <a:t>сладковатый,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чуть-чуть 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кондитерский </a:t>
            </a:r>
            <a:r>
              <a:rPr sz="2000" b="1" spc="-20" dirty="0">
                <a:solidFill>
                  <a:srgbClr val="515151"/>
                </a:solidFill>
                <a:latin typeface="Times New Roman"/>
                <a:cs typeface="Times New Roman"/>
              </a:rPr>
              <a:t>аромат 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в  </a:t>
            </a:r>
            <a:r>
              <a:rPr sz="2000" b="1" spc="-40" dirty="0">
                <a:solidFill>
                  <a:srgbClr val="515151"/>
                </a:solidFill>
                <a:latin typeface="Times New Roman"/>
                <a:cs typeface="Times New Roman"/>
              </a:rPr>
              <a:t>лесу.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(20)3апоминается 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на </a:t>
            </a:r>
            <a:r>
              <a:rPr sz="2000" b="1" spc="5" dirty="0">
                <a:solidFill>
                  <a:srgbClr val="515151"/>
                </a:solidFill>
                <a:latin typeface="Times New Roman"/>
                <a:cs typeface="Times New Roman"/>
              </a:rPr>
              <a:t>всю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жизнь. 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(21)Лисички </a:t>
            </a:r>
            <a:r>
              <a:rPr sz="2000" b="1" spc="5" dirty="0">
                <a:solidFill>
                  <a:srgbClr val="515151"/>
                </a:solidFill>
                <a:latin typeface="Times New Roman"/>
                <a:cs typeface="Times New Roman"/>
              </a:rPr>
              <a:t>—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грибы</a:t>
            </a:r>
            <a:r>
              <a:rPr sz="2000" b="1" spc="-145" dirty="0">
                <a:solidFill>
                  <a:srgbClr val="515151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детства.</a:t>
            </a:r>
            <a:endParaRPr sz="2000">
              <a:latin typeface="Times New Roman"/>
              <a:cs typeface="Times New Roman"/>
            </a:endParaRPr>
          </a:p>
          <a:p>
            <a:pPr marR="8890" algn="r">
              <a:lnSpc>
                <a:spcPct val="100000"/>
              </a:lnSpc>
              <a:spcBef>
                <a:spcPts val="245"/>
              </a:spcBef>
            </a:pP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(По </a:t>
            </a:r>
            <a:r>
              <a:rPr sz="2000" b="1" spc="-5" dirty="0">
                <a:solidFill>
                  <a:srgbClr val="515151"/>
                </a:solidFill>
                <a:latin typeface="Times New Roman"/>
                <a:cs typeface="Times New Roman"/>
              </a:rPr>
              <a:t>Б. </a:t>
            </a:r>
            <a:r>
              <a:rPr sz="2000" b="1" dirty="0">
                <a:solidFill>
                  <a:srgbClr val="515151"/>
                </a:solidFill>
                <a:latin typeface="Times New Roman"/>
                <a:cs typeface="Times New Roman"/>
              </a:rPr>
              <a:t>М.</a:t>
            </a:r>
            <a:r>
              <a:rPr sz="2000" b="1" spc="-110" dirty="0">
                <a:solidFill>
                  <a:srgbClr val="51515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515151"/>
                </a:solidFill>
                <a:latin typeface="Times New Roman"/>
                <a:cs typeface="Times New Roman"/>
              </a:rPr>
              <a:t>Петрову)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478916"/>
            <a:ext cx="429196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3675" marR="5080" indent="-181610">
              <a:lnSpc>
                <a:spcPct val="100000"/>
              </a:lnSpc>
              <a:spcBef>
                <a:spcPts val="105"/>
              </a:spcBef>
            </a:pPr>
            <a:r>
              <a:rPr sz="2000" b="1" spc="-60" dirty="0">
                <a:solidFill>
                  <a:srgbClr val="515151"/>
                </a:solidFill>
                <a:latin typeface="Arial"/>
                <a:cs typeface="Arial"/>
              </a:rPr>
              <a:t>(6) </a:t>
            </a:r>
            <a:r>
              <a:rPr sz="2000" spc="-145" dirty="0">
                <a:solidFill>
                  <a:srgbClr val="515151"/>
                </a:solidFill>
                <a:latin typeface="Arial"/>
                <a:cs typeface="Arial"/>
              </a:rPr>
              <a:t>Что </a:t>
            </a:r>
            <a:r>
              <a:rPr sz="2000" spc="-140" dirty="0">
                <a:solidFill>
                  <a:srgbClr val="515151"/>
                </a:solidFill>
                <a:latin typeface="Arial"/>
                <a:cs typeface="Arial"/>
              </a:rPr>
              <a:t>хотел </a:t>
            </a:r>
            <a:r>
              <a:rPr sz="2000" spc="-105" dirty="0">
                <a:solidFill>
                  <a:srgbClr val="515151"/>
                </a:solidFill>
                <a:latin typeface="Arial"/>
                <a:cs typeface="Arial"/>
              </a:rPr>
              <a:t>сказать </a:t>
            </a:r>
            <a:r>
              <a:rPr sz="2000" spc="-110" dirty="0">
                <a:solidFill>
                  <a:srgbClr val="515151"/>
                </a:solidFill>
                <a:latin typeface="Arial"/>
                <a:cs typeface="Arial"/>
              </a:rPr>
              <a:t>автор </a:t>
            </a:r>
            <a:r>
              <a:rPr sz="2000" spc="-130" dirty="0">
                <a:solidFill>
                  <a:srgbClr val="515151"/>
                </a:solidFill>
                <a:latin typeface="Arial"/>
                <a:cs typeface="Arial"/>
              </a:rPr>
              <a:t>читателю?  </a:t>
            </a:r>
            <a:r>
              <a:rPr sz="2000" b="1" spc="-155" dirty="0">
                <a:solidFill>
                  <a:srgbClr val="515151"/>
                </a:solidFill>
                <a:latin typeface="Arial"/>
                <a:cs typeface="Arial"/>
              </a:rPr>
              <a:t>Определи </a:t>
            </a:r>
            <a:r>
              <a:rPr sz="2000" spc="-35" dirty="0">
                <a:solidFill>
                  <a:srgbClr val="515151"/>
                </a:solidFill>
                <a:latin typeface="Arial"/>
                <a:cs typeface="Arial"/>
              </a:rPr>
              <a:t>и </a:t>
            </a:r>
            <a:r>
              <a:rPr sz="2000" b="1" spc="-135" dirty="0">
                <a:solidFill>
                  <a:srgbClr val="515151"/>
                </a:solidFill>
                <a:latin typeface="Arial"/>
                <a:cs typeface="Arial"/>
              </a:rPr>
              <a:t>запиши </a:t>
            </a:r>
            <a:r>
              <a:rPr sz="2000" spc="-80" dirty="0">
                <a:solidFill>
                  <a:srgbClr val="515151"/>
                </a:solidFill>
                <a:latin typeface="Arial"/>
                <a:cs typeface="Arial"/>
              </a:rPr>
              <a:t>основную</a:t>
            </a:r>
            <a:r>
              <a:rPr sz="2000" spc="-204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515151"/>
                </a:solidFill>
                <a:latin typeface="Arial"/>
                <a:cs typeface="Arial"/>
              </a:rPr>
              <a:t>мысль  текста.</a:t>
            </a:r>
            <a:endParaRPr sz="200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480"/>
              </a:spcBef>
              <a:tabLst>
                <a:tab pos="3962400" algn="l"/>
              </a:tabLst>
            </a:pPr>
            <a:r>
              <a:rPr sz="2000" spc="-150" dirty="0">
                <a:solidFill>
                  <a:srgbClr val="515151"/>
                </a:solidFill>
                <a:latin typeface="Arial"/>
                <a:cs typeface="Arial"/>
              </a:rPr>
              <a:t>Ответ.</a:t>
            </a:r>
            <a:r>
              <a:rPr sz="2000" u="heavy" dirty="0">
                <a:solidFill>
                  <a:srgbClr val="515151"/>
                </a:solidFill>
                <a:uFill>
                  <a:solidFill>
                    <a:srgbClr val="505050"/>
                  </a:solidFill>
                </a:uFill>
                <a:latin typeface="Times New Roman"/>
                <a:cs typeface="Times New Roman"/>
              </a:rPr>
              <a:t> 	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2186177"/>
            <a:ext cx="438848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3675" marR="5080" indent="-181610">
              <a:lnSpc>
                <a:spcPct val="100000"/>
              </a:lnSpc>
              <a:spcBef>
                <a:spcPts val="105"/>
              </a:spcBef>
            </a:pPr>
            <a:r>
              <a:rPr sz="2000" b="1" spc="-180" dirty="0">
                <a:solidFill>
                  <a:srgbClr val="515151"/>
                </a:solidFill>
                <a:latin typeface="Arial"/>
                <a:cs typeface="Arial"/>
              </a:rPr>
              <a:t>(7)Составь </a:t>
            </a:r>
            <a:r>
              <a:rPr sz="2000" spc="-35" dirty="0">
                <a:solidFill>
                  <a:srgbClr val="515151"/>
                </a:solidFill>
                <a:latin typeface="Arial"/>
                <a:cs typeface="Arial"/>
              </a:rPr>
              <a:t>и </a:t>
            </a:r>
            <a:r>
              <a:rPr sz="2000" b="1" spc="-135" dirty="0">
                <a:solidFill>
                  <a:srgbClr val="515151"/>
                </a:solidFill>
                <a:latin typeface="Arial"/>
                <a:cs typeface="Arial"/>
              </a:rPr>
              <a:t>запиши </a:t>
            </a:r>
            <a:r>
              <a:rPr sz="2000" spc="-95" dirty="0">
                <a:solidFill>
                  <a:srgbClr val="515151"/>
                </a:solidFill>
                <a:latin typeface="Arial"/>
                <a:cs typeface="Arial"/>
              </a:rPr>
              <a:t>план </a:t>
            </a:r>
            <a:r>
              <a:rPr sz="2000" spc="-114" dirty="0">
                <a:solidFill>
                  <a:srgbClr val="515151"/>
                </a:solidFill>
                <a:latin typeface="Arial"/>
                <a:cs typeface="Arial"/>
              </a:rPr>
              <a:t>текста </a:t>
            </a:r>
            <a:r>
              <a:rPr sz="2000" spc="-55" dirty="0">
                <a:solidFill>
                  <a:srgbClr val="515151"/>
                </a:solidFill>
                <a:latin typeface="Arial"/>
                <a:cs typeface="Arial"/>
              </a:rPr>
              <a:t>из</a:t>
            </a:r>
            <a:r>
              <a:rPr sz="2000" spc="-18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515151"/>
                </a:solidFill>
                <a:latin typeface="Arial"/>
                <a:cs typeface="Arial"/>
              </a:rPr>
              <a:t>трёх  </a:t>
            </a:r>
            <a:r>
              <a:rPr sz="2000" spc="-65" dirty="0">
                <a:solidFill>
                  <a:srgbClr val="515151"/>
                </a:solidFill>
                <a:latin typeface="Arial"/>
                <a:cs typeface="Arial"/>
              </a:rPr>
              <a:t>пунктов. </a:t>
            </a:r>
            <a:r>
              <a:rPr sz="2000" spc="-245" dirty="0">
                <a:solidFill>
                  <a:srgbClr val="515151"/>
                </a:solidFill>
                <a:latin typeface="Arial"/>
                <a:cs typeface="Arial"/>
              </a:rPr>
              <a:t>В </a:t>
            </a:r>
            <a:r>
              <a:rPr sz="2000" spc="-120" dirty="0">
                <a:solidFill>
                  <a:srgbClr val="515151"/>
                </a:solidFill>
                <a:latin typeface="Arial"/>
                <a:cs typeface="Arial"/>
              </a:rPr>
              <a:t>ответе </a:t>
            </a:r>
            <a:r>
              <a:rPr sz="2000" spc="-125" dirty="0">
                <a:solidFill>
                  <a:srgbClr val="515151"/>
                </a:solidFill>
                <a:latin typeface="Arial"/>
                <a:cs typeface="Arial"/>
              </a:rPr>
              <a:t>ты</a:t>
            </a:r>
            <a:r>
              <a:rPr sz="2000" spc="-38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515151"/>
                </a:solidFill>
                <a:latin typeface="Arial"/>
                <a:cs typeface="Arial"/>
              </a:rPr>
              <a:t>можешь</a:t>
            </a:r>
            <a:endParaRPr sz="2000">
              <a:latin typeface="Arial"/>
              <a:cs typeface="Arial"/>
            </a:endParaRPr>
          </a:p>
          <a:p>
            <a:pPr marL="193675" marR="559435">
              <a:lnSpc>
                <a:spcPct val="100000"/>
              </a:lnSpc>
            </a:pPr>
            <a:r>
              <a:rPr sz="2000" spc="-100" dirty="0">
                <a:solidFill>
                  <a:srgbClr val="515151"/>
                </a:solidFill>
                <a:latin typeface="Arial"/>
                <a:cs typeface="Arial"/>
              </a:rPr>
              <a:t>использовать </a:t>
            </a:r>
            <a:r>
              <a:rPr sz="2000" spc="-110" dirty="0">
                <a:solidFill>
                  <a:srgbClr val="515151"/>
                </a:solidFill>
                <a:latin typeface="Arial"/>
                <a:cs typeface="Arial"/>
              </a:rPr>
              <a:t>сочетания </a:t>
            </a:r>
            <a:r>
              <a:rPr sz="2000" spc="-114" dirty="0">
                <a:solidFill>
                  <a:srgbClr val="515151"/>
                </a:solidFill>
                <a:latin typeface="Arial"/>
                <a:cs typeface="Arial"/>
              </a:rPr>
              <a:t>слов</a:t>
            </a:r>
            <a:r>
              <a:rPr sz="2000" spc="-20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515151"/>
                </a:solidFill>
                <a:latin typeface="Arial"/>
                <a:cs typeface="Arial"/>
              </a:rPr>
              <a:t>или  предложения.</a:t>
            </a:r>
            <a:endParaRPr sz="2000">
              <a:latin typeface="Arial"/>
              <a:cs typeface="Arial"/>
            </a:endParaRPr>
          </a:p>
          <a:p>
            <a:pPr marL="12700" marR="417195" indent="54610">
              <a:lnSpc>
                <a:spcPts val="2880"/>
              </a:lnSpc>
              <a:spcBef>
                <a:spcPts val="175"/>
              </a:spcBef>
              <a:tabLst>
                <a:tab pos="3962400" algn="l"/>
              </a:tabLst>
            </a:pPr>
            <a:r>
              <a:rPr sz="2000" spc="-150" dirty="0">
                <a:solidFill>
                  <a:srgbClr val="515151"/>
                </a:solidFill>
                <a:latin typeface="Arial"/>
                <a:cs typeface="Arial"/>
              </a:rPr>
              <a:t>Ответ. </a:t>
            </a:r>
            <a:r>
              <a:rPr sz="2000" u="heavy" spc="-150" dirty="0">
                <a:solidFill>
                  <a:srgbClr val="515151"/>
                </a:solidFill>
                <a:uFill>
                  <a:solidFill>
                    <a:srgbClr val="505050"/>
                  </a:solidFill>
                </a:uFill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515151"/>
                </a:solidFill>
                <a:latin typeface="Trebuchet MS"/>
                <a:cs typeface="Trebuchet MS"/>
              </a:rPr>
              <a:t>1.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2000" spc="-135" dirty="0">
                <a:solidFill>
                  <a:srgbClr val="515151"/>
                </a:solidFill>
                <a:latin typeface="Trebuchet MS"/>
                <a:cs typeface="Trebuchet MS"/>
              </a:rPr>
              <a:t>2.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135" dirty="0">
                <a:solidFill>
                  <a:srgbClr val="515151"/>
                </a:solidFill>
                <a:latin typeface="Trebuchet MS"/>
                <a:cs typeface="Trebuchet MS"/>
              </a:rPr>
              <a:t>3.</a:t>
            </a:r>
            <a:endParaRPr sz="2000">
              <a:latin typeface="Trebuchet MS"/>
              <a:cs typeface="Trebuchet MS"/>
            </a:endParaRPr>
          </a:p>
          <a:p>
            <a:pPr marL="193675" marR="295275" indent="-181610">
              <a:lnSpc>
                <a:spcPct val="100000"/>
              </a:lnSpc>
              <a:spcBef>
                <a:spcPts val="484"/>
              </a:spcBef>
            </a:pPr>
            <a:r>
              <a:rPr sz="2000" b="1" spc="-60" dirty="0">
                <a:solidFill>
                  <a:srgbClr val="515151"/>
                </a:solidFill>
                <a:latin typeface="Arial"/>
                <a:cs typeface="Arial"/>
              </a:rPr>
              <a:t>(8) </a:t>
            </a:r>
            <a:r>
              <a:rPr sz="2000" b="1" spc="-235" dirty="0">
                <a:solidFill>
                  <a:srgbClr val="515151"/>
                </a:solidFill>
                <a:latin typeface="Arial"/>
                <a:cs typeface="Arial"/>
              </a:rPr>
              <a:t>Составь </a:t>
            </a:r>
            <a:r>
              <a:rPr sz="2000" spc="-75" dirty="0">
                <a:solidFill>
                  <a:srgbClr val="515151"/>
                </a:solidFill>
                <a:latin typeface="Arial"/>
                <a:cs typeface="Arial"/>
              </a:rPr>
              <a:t>вопрос, </a:t>
            </a:r>
            <a:r>
              <a:rPr sz="2000" spc="-70" dirty="0">
                <a:solidFill>
                  <a:srgbClr val="515151"/>
                </a:solidFill>
                <a:latin typeface="Arial"/>
                <a:cs typeface="Arial"/>
              </a:rPr>
              <a:t>который</a:t>
            </a:r>
            <a:r>
              <a:rPr sz="2000" spc="-20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15151"/>
                </a:solidFill>
                <a:latin typeface="Arial"/>
                <a:cs typeface="Arial"/>
              </a:rPr>
              <a:t>поможет  </a:t>
            </a:r>
            <a:r>
              <a:rPr sz="2000" spc="-95" dirty="0">
                <a:solidFill>
                  <a:srgbClr val="515151"/>
                </a:solidFill>
                <a:latin typeface="Arial"/>
                <a:cs typeface="Arial"/>
              </a:rPr>
              <a:t>определить, </a:t>
            </a:r>
            <a:r>
              <a:rPr sz="2000" spc="-80" dirty="0">
                <a:solidFill>
                  <a:srgbClr val="515151"/>
                </a:solidFill>
                <a:latin typeface="Arial"/>
                <a:cs typeface="Arial"/>
              </a:rPr>
              <a:t>насколько </a:t>
            </a:r>
            <a:r>
              <a:rPr sz="2000" spc="-90" dirty="0">
                <a:solidFill>
                  <a:srgbClr val="515151"/>
                </a:solidFill>
                <a:latin typeface="Arial"/>
                <a:cs typeface="Arial"/>
              </a:rPr>
              <a:t>точно твои  </a:t>
            </a:r>
            <a:r>
              <a:rPr sz="2000" spc="-70" dirty="0">
                <a:solidFill>
                  <a:srgbClr val="515151"/>
                </a:solidFill>
                <a:latin typeface="Arial"/>
                <a:cs typeface="Arial"/>
              </a:rPr>
              <a:t>одноклассники </a:t>
            </a:r>
            <a:r>
              <a:rPr sz="2000" spc="-75" dirty="0">
                <a:solidFill>
                  <a:srgbClr val="515151"/>
                </a:solidFill>
                <a:latin typeface="Arial"/>
                <a:cs typeface="Arial"/>
              </a:rPr>
              <a:t>поняли </a:t>
            </a:r>
            <a:r>
              <a:rPr sz="2000" spc="-90" dirty="0">
                <a:solidFill>
                  <a:srgbClr val="515151"/>
                </a:solidFill>
                <a:latin typeface="Arial"/>
                <a:cs typeface="Arial"/>
              </a:rPr>
              <a:t>содержание  </a:t>
            </a:r>
            <a:r>
              <a:rPr sz="2000" spc="-110" dirty="0">
                <a:solidFill>
                  <a:srgbClr val="515151"/>
                </a:solidFill>
                <a:latin typeface="Arial"/>
                <a:cs typeface="Arial"/>
              </a:rPr>
              <a:t>текста. </a:t>
            </a:r>
            <a:r>
              <a:rPr sz="2000" b="1" spc="-160" dirty="0">
                <a:solidFill>
                  <a:srgbClr val="515151"/>
                </a:solidFill>
                <a:latin typeface="Arial"/>
                <a:cs typeface="Arial"/>
              </a:rPr>
              <a:t>Запиши </a:t>
            </a:r>
            <a:r>
              <a:rPr sz="2000" spc="-90" dirty="0">
                <a:solidFill>
                  <a:srgbClr val="515151"/>
                </a:solidFill>
                <a:latin typeface="Arial"/>
                <a:cs typeface="Arial"/>
              </a:rPr>
              <a:t>свой</a:t>
            </a:r>
            <a:r>
              <a:rPr sz="2000" spc="-9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515151"/>
                </a:solidFill>
                <a:latin typeface="Arial"/>
                <a:cs typeface="Arial"/>
              </a:rPr>
              <a:t>вопрос.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3062" y="6514703"/>
            <a:ext cx="3168015" cy="0"/>
          </a:xfrm>
          <a:custGeom>
            <a:avLst/>
            <a:gdLst/>
            <a:ahLst/>
            <a:cxnLst/>
            <a:rect l="l" t="t" r="r" b="b"/>
            <a:pathLst>
              <a:path w="3168015">
                <a:moveTo>
                  <a:pt x="0" y="0"/>
                </a:moveTo>
                <a:lnTo>
                  <a:pt x="3167559" y="0"/>
                </a:lnTo>
              </a:path>
            </a:pathLst>
          </a:custGeom>
          <a:ln w="16527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3131" y="6210401"/>
            <a:ext cx="6927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40" dirty="0">
                <a:solidFill>
                  <a:srgbClr val="515151"/>
                </a:solidFill>
                <a:latin typeface="Arial"/>
                <a:cs typeface="Arial"/>
              </a:rPr>
              <a:t>О</a:t>
            </a:r>
            <a:r>
              <a:rPr sz="2000" spc="-135" dirty="0">
                <a:solidFill>
                  <a:srgbClr val="515151"/>
                </a:solidFill>
                <a:latin typeface="Arial"/>
                <a:cs typeface="Arial"/>
              </a:rPr>
              <a:t>т</a:t>
            </a:r>
            <a:r>
              <a:rPr sz="2000" spc="-110" dirty="0">
                <a:solidFill>
                  <a:srgbClr val="515151"/>
                </a:solidFill>
                <a:latin typeface="Arial"/>
                <a:cs typeface="Arial"/>
              </a:rPr>
              <a:t>в</a:t>
            </a:r>
            <a:r>
              <a:rPr sz="2000" spc="-130" dirty="0">
                <a:solidFill>
                  <a:srgbClr val="515151"/>
                </a:solidFill>
                <a:latin typeface="Arial"/>
                <a:cs typeface="Arial"/>
              </a:rPr>
              <a:t>е</a:t>
            </a:r>
            <a:r>
              <a:rPr sz="2000" spc="-225" dirty="0">
                <a:solidFill>
                  <a:srgbClr val="515151"/>
                </a:solidFill>
                <a:latin typeface="Arial"/>
                <a:cs typeface="Arial"/>
              </a:rPr>
              <a:t>т</a:t>
            </a:r>
            <a:r>
              <a:rPr sz="2000" spc="-55" dirty="0">
                <a:solidFill>
                  <a:srgbClr val="515151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7828" y="437743"/>
            <a:ext cx="3685540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b="1" spc="-60" dirty="0">
                <a:solidFill>
                  <a:srgbClr val="515151"/>
                </a:solidFill>
                <a:latin typeface="Arial"/>
                <a:cs typeface="Arial"/>
              </a:rPr>
              <a:t>(6) </a:t>
            </a:r>
            <a:r>
              <a:rPr sz="2000" spc="-60" dirty="0">
                <a:solidFill>
                  <a:srgbClr val="515151"/>
                </a:solidFill>
                <a:latin typeface="Arial"/>
                <a:cs typeface="Arial"/>
              </a:rPr>
              <a:t>Лисички </a:t>
            </a:r>
            <a:r>
              <a:rPr sz="2000" spc="-114" dirty="0">
                <a:solidFill>
                  <a:srgbClr val="515151"/>
                </a:solidFill>
                <a:latin typeface="Arial"/>
                <a:cs typeface="Arial"/>
              </a:rPr>
              <a:t>– </a:t>
            </a:r>
            <a:r>
              <a:rPr sz="2000" spc="-65" dirty="0">
                <a:solidFill>
                  <a:srgbClr val="515151"/>
                </a:solidFill>
                <a:latin typeface="Arial"/>
                <a:cs typeface="Arial"/>
              </a:rPr>
              <a:t>грибы</a:t>
            </a:r>
            <a:r>
              <a:rPr sz="2000" spc="-26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515151"/>
                </a:solidFill>
                <a:latin typeface="Arial"/>
                <a:cs typeface="Arial"/>
              </a:rPr>
              <a:t>детства.</a:t>
            </a:r>
            <a:endParaRPr sz="2000">
              <a:latin typeface="Arial"/>
              <a:cs typeface="Arial"/>
            </a:endParaRPr>
          </a:p>
          <a:p>
            <a:pPr marL="193675">
              <a:lnSpc>
                <a:spcPct val="100000"/>
              </a:lnSpc>
              <a:spcBef>
                <a:spcPts val="480"/>
              </a:spcBef>
            </a:pPr>
            <a:r>
              <a:rPr sz="2000" spc="-60" dirty="0">
                <a:solidFill>
                  <a:srgbClr val="515151"/>
                </a:solidFill>
                <a:latin typeface="Arial"/>
                <a:cs typeface="Arial"/>
              </a:rPr>
              <a:t>Лисички </a:t>
            </a:r>
            <a:r>
              <a:rPr sz="2000" spc="-114" dirty="0">
                <a:solidFill>
                  <a:srgbClr val="515151"/>
                </a:solidFill>
                <a:latin typeface="Arial"/>
                <a:cs typeface="Arial"/>
              </a:rPr>
              <a:t>– </a:t>
            </a:r>
            <a:r>
              <a:rPr sz="2000" spc="-105" dirty="0">
                <a:solidFill>
                  <a:srgbClr val="515151"/>
                </a:solidFill>
                <a:latin typeface="Arial"/>
                <a:cs typeface="Arial"/>
              </a:rPr>
              <a:t>удивительные</a:t>
            </a:r>
            <a:r>
              <a:rPr sz="2000" spc="-21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15151"/>
                </a:solidFill>
                <a:latin typeface="Arial"/>
                <a:cs typeface="Arial"/>
              </a:rPr>
              <a:t>грибы.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7828" y="1535088"/>
            <a:ext cx="4192270" cy="31965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AutoNum type="arabicParenBoth" startAt="7"/>
              <a:tabLst>
                <a:tab pos="355600" algn="l"/>
              </a:tabLst>
            </a:pPr>
            <a:r>
              <a:rPr sz="2000" spc="-75" dirty="0">
                <a:solidFill>
                  <a:srgbClr val="515151"/>
                </a:solidFill>
                <a:latin typeface="Arial"/>
                <a:cs typeface="Arial"/>
              </a:rPr>
              <a:t>1. </a:t>
            </a:r>
            <a:r>
              <a:rPr sz="2000" spc="-125" dirty="0">
                <a:solidFill>
                  <a:srgbClr val="515151"/>
                </a:solidFill>
                <a:latin typeface="Arial"/>
                <a:cs typeface="Arial"/>
              </a:rPr>
              <a:t>Находка </a:t>
            </a:r>
            <a:r>
              <a:rPr sz="2000" spc="-75" dirty="0">
                <a:solidFill>
                  <a:srgbClr val="515151"/>
                </a:solidFill>
                <a:latin typeface="Arial"/>
                <a:cs typeface="Arial"/>
              </a:rPr>
              <a:t>(неожиданная</a:t>
            </a:r>
            <a:r>
              <a:rPr sz="2000" spc="-13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515151"/>
                </a:solidFill>
                <a:latin typeface="Arial"/>
                <a:cs typeface="Arial"/>
              </a:rPr>
              <a:t>находка).</a:t>
            </a:r>
            <a:endParaRPr sz="2000">
              <a:latin typeface="Arial"/>
              <a:cs typeface="Arial"/>
            </a:endParaRPr>
          </a:p>
          <a:p>
            <a:pPr marL="193675" marR="835025" lvl="1">
              <a:lnSpc>
                <a:spcPct val="100000"/>
              </a:lnSpc>
              <a:spcBef>
                <a:spcPts val="480"/>
              </a:spcBef>
              <a:buAutoNum type="arabicPeriod" startAt="2"/>
              <a:tabLst>
                <a:tab pos="443230" algn="l"/>
              </a:tabLst>
            </a:pPr>
            <a:r>
              <a:rPr sz="2000" spc="-70" dirty="0">
                <a:solidFill>
                  <a:srgbClr val="515151"/>
                </a:solidFill>
                <a:latin typeface="Arial"/>
                <a:cs typeface="Arial"/>
              </a:rPr>
              <a:t>Медные </a:t>
            </a:r>
            <a:r>
              <a:rPr sz="2000" spc="-75" dirty="0">
                <a:solidFill>
                  <a:srgbClr val="515151"/>
                </a:solidFill>
                <a:latin typeface="Arial"/>
                <a:cs typeface="Arial"/>
              </a:rPr>
              <a:t>пуговицы </a:t>
            </a:r>
            <a:r>
              <a:rPr sz="2000" spc="-105" dirty="0">
                <a:solidFill>
                  <a:srgbClr val="515151"/>
                </a:solidFill>
                <a:latin typeface="Arial"/>
                <a:cs typeface="Arial"/>
              </a:rPr>
              <a:t>в</a:t>
            </a:r>
            <a:r>
              <a:rPr sz="2000" spc="-26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515151"/>
                </a:solidFill>
                <a:latin typeface="Arial"/>
                <a:cs typeface="Arial"/>
              </a:rPr>
              <a:t>траве.  </a:t>
            </a:r>
            <a:r>
              <a:rPr sz="2000" spc="-130" dirty="0">
                <a:solidFill>
                  <a:srgbClr val="515151"/>
                </a:solidFill>
                <a:latin typeface="Arial"/>
                <a:cs typeface="Arial"/>
              </a:rPr>
              <a:t>(Россыпь </a:t>
            </a:r>
            <a:r>
              <a:rPr sz="2000" spc="-85" dirty="0">
                <a:solidFill>
                  <a:srgbClr val="515151"/>
                </a:solidFill>
                <a:latin typeface="Arial"/>
                <a:cs typeface="Arial"/>
              </a:rPr>
              <a:t>медных</a:t>
            </a:r>
            <a:r>
              <a:rPr sz="2000" spc="-114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15151"/>
                </a:solidFill>
                <a:latin typeface="Arial"/>
                <a:cs typeface="Arial"/>
              </a:rPr>
              <a:t>пуговиц).</a:t>
            </a:r>
            <a:endParaRPr sz="2000">
              <a:latin typeface="Arial"/>
              <a:cs typeface="Arial"/>
            </a:endParaRPr>
          </a:p>
          <a:p>
            <a:pPr marL="193675" lvl="1">
              <a:lnSpc>
                <a:spcPct val="100000"/>
              </a:lnSpc>
              <a:spcBef>
                <a:spcPts val="480"/>
              </a:spcBef>
              <a:buAutoNum type="arabicPeriod" startAt="2"/>
              <a:tabLst>
                <a:tab pos="443230" algn="l"/>
              </a:tabLst>
            </a:pPr>
            <a:r>
              <a:rPr sz="2000" spc="-130" dirty="0">
                <a:solidFill>
                  <a:srgbClr val="515151"/>
                </a:solidFill>
                <a:latin typeface="Arial"/>
                <a:cs typeface="Arial"/>
              </a:rPr>
              <a:t>Солнечные</a:t>
            </a:r>
            <a:r>
              <a:rPr sz="2000" spc="-10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15151"/>
                </a:solidFill>
                <a:latin typeface="Arial"/>
                <a:cs typeface="Arial"/>
              </a:rPr>
              <a:t>грибы.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135" dirty="0">
                <a:solidFill>
                  <a:srgbClr val="515151"/>
                </a:solidFill>
                <a:latin typeface="Arial"/>
                <a:cs typeface="Arial"/>
              </a:rPr>
              <a:t>ИЛИ</a:t>
            </a:r>
            <a:endParaRPr sz="2000">
              <a:latin typeface="Arial"/>
              <a:cs typeface="Arial"/>
            </a:endParaRPr>
          </a:p>
          <a:p>
            <a:pPr marL="193675" marR="23431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43230" algn="l"/>
              </a:tabLst>
            </a:pPr>
            <a:r>
              <a:rPr sz="2000" spc="-120" dirty="0">
                <a:solidFill>
                  <a:srgbClr val="515151"/>
                </a:solidFill>
                <a:latin typeface="Arial"/>
                <a:cs typeface="Arial"/>
              </a:rPr>
              <a:t>Под </a:t>
            </a:r>
            <a:r>
              <a:rPr sz="2000" spc="-100" dirty="0">
                <a:solidFill>
                  <a:srgbClr val="515151"/>
                </a:solidFill>
                <a:latin typeface="Arial"/>
                <a:cs typeface="Arial"/>
              </a:rPr>
              <a:t>листьями </a:t>
            </a:r>
            <a:r>
              <a:rPr sz="2000" spc="-114" dirty="0">
                <a:solidFill>
                  <a:srgbClr val="515151"/>
                </a:solidFill>
                <a:latin typeface="Arial"/>
                <a:cs typeface="Arial"/>
              </a:rPr>
              <a:t>– </a:t>
            </a:r>
            <a:r>
              <a:rPr sz="2000" spc="-85" dirty="0">
                <a:solidFill>
                  <a:srgbClr val="515151"/>
                </a:solidFill>
                <a:latin typeface="Arial"/>
                <a:cs typeface="Arial"/>
              </a:rPr>
              <a:t>семейка</a:t>
            </a:r>
            <a:r>
              <a:rPr sz="2000" spc="-204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515151"/>
                </a:solidFill>
                <a:latin typeface="Arial"/>
                <a:cs typeface="Arial"/>
              </a:rPr>
              <a:t>желтых  </a:t>
            </a:r>
            <a:r>
              <a:rPr sz="2000" spc="-80" dirty="0">
                <a:solidFill>
                  <a:srgbClr val="515151"/>
                </a:solidFill>
                <a:latin typeface="Arial"/>
                <a:cs typeface="Arial"/>
              </a:rPr>
              <a:t>лисичек.</a:t>
            </a:r>
            <a:endParaRPr sz="2000">
              <a:latin typeface="Arial"/>
              <a:cs typeface="Arial"/>
            </a:endParaRPr>
          </a:p>
          <a:p>
            <a:pPr marL="19367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43230" algn="l"/>
              </a:tabLst>
            </a:pPr>
            <a:r>
              <a:rPr sz="2000" spc="-105" dirty="0">
                <a:solidFill>
                  <a:srgbClr val="515151"/>
                </a:solidFill>
                <a:latin typeface="Arial"/>
                <a:cs typeface="Arial"/>
              </a:rPr>
              <a:t>Какая </a:t>
            </a:r>
            <a:r>
              <a:rPr sz="2000" spc="-85" dirty="0">
                <a:solidFill>
                  <a:srgbClr val="515151"/>
                </a:solidFill>
                <a:latin typeface="Arial"/>
                <a:cs typeface="Arial"/>
              </a:rPr>
              <a:t>она </a:t>
            </a:r>
            <a:r>
              <a:rPr sz="2000" spc="-114" dirty="0">
                <a:solidFill>
                  <a:srgbClr val="515151"/>
                </a:solidFill>
                <a:latin typeface="Arial"/>
                <a:cs typeface="Arial"/>
              </a:rPr>
              <a:t>– </a:t>
            </a:r>
            <a:r>
              <a:rPr sz="2000" spc="-90" dirty="0">
                <a:solidFill>
                  <a:srgbClr val="515151"/>
                </a:solidFill>
                <a:latin typeface="Arial"/>
                <a:cs typeface="Arial"/>
              </a:rPr>
              <a:t>сибирская</a:t>
            </a:r>
            <a:r>
              <a:rPr sz="2000" spc="-18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515151"/>
                </a:solidFill>
                <a:latin typeface="Arial"/>
                <a:cs typeface="Arial"/>
              </a:rPr>
              <a:t>лисичка?</a:t>
            </a:r>
            <a:endParaRPr sz="2000">
              <a:latin typeface="Arial"/>
              <a:cs typeface="Arial"/>
            </a:endParaRPr>
          </a:p>
          <a:p>
            <a:pPr marL="442595" indent="-248920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443230" algn="l"/>
              </a:tabLst>
            </a:pPr>
            <a:r>
              <a:rPr sz="2000" spc="-60" dirty="0">
                <a:solidFill>
                  <a:srgbClr val="515151"/>
                </a:solidFill>
                <a:latin typeface="Arial"/>
                <a:cs typeface="Arial"/>
              </a:rPr>
              <a:t>Лисички </a:t>
            </a:r>
            <a:r>
              <a:rPr sz="2000" spc="-114" dirty="0">
                <a:solidFill>
                  <a:srgbClr val="515151"/>
                </a:solidFill>
                <a:latin typeface="Arial"/>
                <a:cs typeface="Arial"/>
              </a:rPr>
              <a:t>– </a:t>
            </a:r>
            <a:r>
              <a:rPr sz="2000" spc="-65" dirty="0">
                <a:solidFill>
                  <a:srgbClr val="515151"/>
                </a:solidFill>
                <a:latin typeface="Arial"/>
                <a:cs typeface="Arial"/>
              </a:rPr>
              <a:t>грибы</a:t>
            </a:r>
            <a:r>
              <a:rPr sz="2000" spc="-20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515151"/>
                </a:solidFill>
                <a:latin typeface="Arial"/>
                <a:cs typeface="Arial"/>
              </a:rPr>
              <a:t>детства.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7828" y="5132070"/>
            <a:ext cx="3980179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219710" indent="-181610">
              <a:lnSpc>
                <a:spcPct val="100000"/>
              </a:lnSpc>
              <a:spcBef>
                <a:spcPts val="100"/>
              </a:spcBef>
            </a:pPr>
            <a:r>
              <a:rPr sz="2000" b="1" spc="-60" dirty="0">
                <a:solidFill>
                  <a:srgbClr val="515151"/>
                </a:solidFill>
                <a:latin typeface="Arial"/>
                <a:cs typeface="Arial"/>
              </a:rPr>
              <a:t>(8) </a:t>
            </a:r>
            <a:r>
              <a:rPr sz="2000" spc="-105" dirty="0">
                <a:solidFill>
                  <a:srgbClr val="515151"/>
                </a:solidFill>
                <a:latin typeface="Arial"/>
                <a:cs typeface="Arial"/>
              </a:rPr>
              <a:t>Почему </a:t>
            </a:r>
            <a:r>
              <a:rPr sz="2000" spc="-85" dirty="0">
                <a:solidFill>
                  <a:srgbClr val="515151"/>
                </a:solidFill>
                <a:latin typeface="Arial"/>
                <a:cs typeface="Arial"/>
              </a:rPr>
              <a:t>рассказчику так</a:t>
            </a:r>
            <a:r>
              <a:rPr sz="2000" spc="-28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15151"/>
                </a:solidFill>
                <a:latin typeface="Arial"/>
                <a:cs typeface="Arial"/>
              </a:rPr>
              <a:t>дороги  </a:t>
            </a:r>
            <a:r>
              <a:rPr sz="2000" spc="-85" dirty="0">
                <a:solidFill>
                  <a:srgbClr val="515151"/>
                </a:solidFill>
                <a:latin typeface="Arial"/>
                <a:cs typeface="Arial"/>
              </a:rPr>
              <a:t>лисички?</a:t>
            </a:r>
            <a:endParaRPr sz="2000">
              <a:latin typeface="Arial"/>
              <a:cs typeface="Arial"/>
            </a:endParaRPr>
          </a:p>
          <a:p>
            <a:pPr marL="193675" marR="5080">
              <a:lnSpc>
                <a:spcPct val="100000"/>
              </a:lnSpc>
              <a:spcBef>
                <a:spcPts val="484"/>
              </a:spcBef>
            </a:pPr>
            <a:r>
              <a:rPr sz="2000" spc="-229" dirty="0">
                <a:solidFill>
                  <a:srgbClr val="515151"/>
                </a:solidFill>
                <a:latin typeface="Arial"/>
                <a:cs typeface="Arial"/>
              </a:rPr>
              <a:t>О </a:t>
            </a:r>
            <a:r>
              <a:rPr sz="2000" spc="-50" dirty="0">
                <a:solidFill>
                  <a:srgbClr val="515151"/>
                </a:solidFill>
                <a:latin typeface="Arial"/>
                <a:cs typeface="Arial"/>
              </a:rPr>
              <a:t>каких </a:t>
            </a:r>
            <a:r>
              <a:rPr sz="2000" spc="-114" dirty="0">
                <a:solidFill>
                  <a:srgbClr val="515151"/>
                </a:solidFill>
                <a:latin typeface="Arial"/>
                <a:cs typeface="Arial"/>
              </a:rPr>
              <a:t>свойствах </a:t>
            </a:r>
            <a:r>
              <a:rPr sz="2000" spc="-80" dirty="0">
                <a:solidFill>
                  <a:srgbClr val="515151"/>
                </a:solidFill>
                <a:latin typeface="Arial"/>
                <a:cs typeface="Arial"/>
              </a:rPr>
              <a:t>лисичек</a:t>
            </a:r>
            <a:r>
              <a:rPr sz="2000" spc="-15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515151"/>
                </a:solidFill>
                <a:latin typeface="Arial"/>
                <a:cs typeface="Arial"/>
              </a:rPr>
              <a:t>говорит  </a:t>
            </a:r>
            <a:r>
              <a:rPr sz="2000" spc="-95" dirty="0">
                <a:solidFill>
                  <a:srgbClr val="515151"/>
                </a:solidFill>
                <a:latin typeface="Arial"/>
                <a:cs typeface="Arial"/>
              </a:rPr>
              <a:t>рассказчик?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723" y="188595"/>
            <a:ext cx="73914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8708" y="2852889"/>
            <a:ext cx="7505700" cy="3096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132" y="332613"/>
            <a:ext cx="4829048" cy="1440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01048" y="1556766"/>
            <a:ext cx="3621018" cy="3960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528" y="1775371"/>
            <a:ext cx="4968494" cy="4896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5413" y="112486"/>
            <a:ext cx="7590487" cy="3578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573" y="3703755"/>
            <a:ext cx="7920863" cy="3154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Назначение ВПР по русскому языку – оценить уровень общеобразовательной подготовки обучающихся 4 класса в соответствии с требованиями федерального государственного образовательного стандарта (далее ФГОС). ВПР позволяют осуществить диагностику достижения предметных и </a:t>
            </a:r>
            <a:r>
              <a:rPr lang="ru-RU" sz="2800" dirty="0" err="1" smtClean="0">
                <a:effectLst/>
                <a:latin typeface="Times New Roman"/>
                <a:ea typeface="Calibri"/>
                <a:cs typeface="Times New Roman"/>
              </a:rPr>
              <a:t>метапредметных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результатов, в том числе уровня </a:t>
            </a:r>
            <a:r>
              <a:rPr lang="ru-RU" sz="2800" dirty="0" err="1" smtClean="0">
                <a:effectLst/>
                <a:latin typeface="Times New Roman"/>
                <a:ea typeface="Calibri"/>
                <a:cs typeface="Times New Roman"/>
              </a:rPr>
              <a:t>сформированности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универсальных учебных действий (УУД) и овладения </a:t>
            </a:r>
            <a:r>
              <a:rPr lang="ru-RU" sz="2800" dirty="0" err="1" smtClean="0">
                <a:effectLst/>
                <a:latin typeface="Times New Roman"/>
                <a:ea typeface="Calibri"/>
                <a:cs typeface="Times New Roman"/>
              </a:rPr>
              <a:t>межпредметными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понятиями. 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Цель ВПР по русскому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35618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2599" y="341239"/>
            <a:ext cx="8102329" cy="5608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235038"/>
            <a:ext cx="4195064" cy="621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40497" y="310754"/>
            <a:ext cx="3830907" cy="5300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41164" y="5733250"/>
            <a:ext cx="3845280" cy="9207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260667"/>
            <a:ext cx="8352917" cy="6287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3782" y="343661"/>
            <a:ext cx="7429500" cy="4352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4725123"/>
            <a:ext cx="8064881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573" y="3350704"/>
            <a:ext cx="7848854" cy="3259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3929" y="33012"/>
            <a:ext cx="8120484" cy="3301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474" y="144602"/>
            <a:ext cx="4423385" cy="2482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1012" y="1047432"/>
            <a:ext cx="3726941" cy="4360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537" y="2708859"/>
            <a:ext cx="4532376" cy="391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387184"/>
            <a:ext cx="4425188" cy="5994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41991" y="557911"/>
            <a:ext cx="4134964" cy="3859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279" y="80010"/>
            <a:ext cx="7534275" cy="866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3549" y="1029008"/>
            <a:ext cx="7971263" cy="3622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4129" y="4651832"/>
            <a:ext cx="8069960" cy="1995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7382" y="793711"/>
            <a:ext cx="7614344" cy="4972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07" y="215900"/>
            <a:ext cx="7452359" cy="607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3600" dirty="0" smtClean="0"/>
              <a:t>В ВПР по русскому языку приняли участие </a:t>
            </a:r>
            <a:r>
              <a:rPr lang="ru-RU" sz="3600" kern="50" dirty="0" smtClean="0">
                <a:solidFill>
                  <a:srgbClr val="FF0000"/>
                </a:solidFill>
                <a:effectLst/>
                <a:latin typeface="Times New Roman"/>
                <a:ea typeface="Arial"/>
              </a:rPr>
              <a:t>12062</a:t>
            </a:r>
            <a:r>
              <a:rPr lang="ru-RU" sz="3600" kern="50" dirty="0" smtClean="0">
                <a:effectLst/>
                <a:latin typeface="Times New Roman"/>
                <a:ea typeface="Arial"/>
              </a:rPr>
              <a:t> </a:t>
            </a:r>
            <a:r>
              <a:rPr lang="ru-RU" sz="3600" kern="50" dirty="0" smtClean="0">
                <a:effectLst/>
                <a:latin typeface="Times New Roman" pitchFamily="18" charset="0"/>
                <a:ea typeface="Arial"/>
                <a:cs typeface="Times New Roman" pitchFamily="18" charset="0"/>
              </a:rPr>
              <a:t>(92,9%) обучающихся (1442098 человек по РФ), 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smtClean="0"/>
              <a:t>из всех общеобразовательных организаций региона.</a:t>
            </a:r>
          </a:p>
          <a:p>
            <a:endParaRPr lang="ru-RU" altLang="ru-RU" dirty="0" smtClean="0"/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Количество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256120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618" y="342518"/>
            <a:ext cx="7400925" cy="3619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277" y="4082503"/>
            <a:ext cx="7488808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582" y="404660"/>
            <a:ext cx="7655814" cy="607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24" y="6000772"/>
            <a:ext cx="3143250" cy="786130"/>
          </a:xfrm>
          <a:custGeom>
            <a:avLst/>
            <a:gdLst/>
            <a:ahLst/>
            <a:cxnLst/>
            <a:rect l="l" t="t" r="r" b="b"/>
            <a:pathLst>
              <a:path w="3143250" h="786129">
                <a:moveTo>
                  <a:pt x="0" y="785812"/>
                </a:moveTo>
                <a:lnTo>
                  <a:pt x="3143250" y="785812"/>
                </a:lnTo>
                <a:lnTo>
                  <a:pt x="3143250" y="0"/>
                </a:lnTo>
                <a:lnTo>
                  <a:pt x="0" y="0"/>
                </a:lnTo>
                <a:lnTo>
                  <a:pt x="0" y="785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34048" y="908685"/>
            <a:ext cx="2408808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0"/>
            <a:ext cx="7725156" cy="749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6392" y="539495"/>
            <a:ext cx="1993392" cy="819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62271" y="539495"/>
            <a:ext cx="781812" cy="819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20035" marR="5080" indent="-2807970">
              <a:lnSpc>
                <a:spcPct val="100000"/>
              </a:lnSpc>
              <a:spcBef>
                <a:spcPts val="95"/>
              </a:spcBef>
            </a:pPr>
            <a:r>
              <a:rPr spc="-330" dirty="0"/>
              <a:t>Нормы </a:t>
            </a:r>
            <a:r>
              <a:rPr spc="-355" dirty="0"/>
              <a:t>русского </a:t>
            </a:r>
            <a:r>
              <a:rPr spc="-310" dirty="0"/>
              <a:t>литературного  языка</a:t>
            </a:r>
          </a:p>
        </p:txBody>
      </p:sp>
      <p:sp>
        <p:nvSpPr>
          <p:cNvPr id="8" name="object 8"/>
          <p:cNvSpPr/>
          <p:nvPr/>
        </p:nvSpPr>
        <p:spPr>
          <a:xfrm>
            <a:off x="179514" y="3789006"/>
            <a:ext cx="2232279" cy="26643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28207" y="3861003"/>
            <a:ext cx="2414777" cy="28083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514" y="908685"/>
            <a:ext cx="2304288" cy="27363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22042" y="4165876"/>
            <a:ext cx="2160270" cy="26643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67888" y="1357249"/>
            <a:ext cx="2520315" cy="31683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Сравнительная динамика результатов ВПР, полученных учащимися 4-х классов Вологодской области и выборки по Российской Федерации в 2017 году и в 2018 году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379050"/>
              </p:ext>
            </p:extLst>
          </p:nvPr>
        </p:nvGraphicFramePr>
        <p:xfrm>
          <a:off x="611560" y="1700806"/>
          <a:ext cx="8136903" cy="4547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7049"/>
                <a:gridCol w="1064347"/>
                <a:gridCol w="1064347"/>
                <a:gridCol w="591395"/>
                <a:gridCol w="591395"/>
                <a:gridCol w="591395"/>
                <a:gridCol w="591395"/>
                <a:gridCol w="591395"/>
                <a:gridCol w="591395"/>
                <a:gridCol w="591395"/>
                <a:gridCol w="591395"/>
              </a:tblGrid>
              <a:tr h="54492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участников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Распределение обучающихся по группам отметок, в 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«2»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«3»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«4»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«5»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3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Апрель 2017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Апрель 2018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23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Российская Федерация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1343844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1442098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4,6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21,7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25,1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45,7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46,8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28,8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23,5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23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Вологодская область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11739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12062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2,7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19,8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47,9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50,5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29,6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23,4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1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343630"/>
              </p:ext>
            </p:extLst>
          </p:nvPr>
        </p:nvGraphicFramePr>
        <p:xfrm>
          <a:off x="249477" y="2057400"/>
          <a:ext cx="8513523" cy="417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Диаграмма" r:id="rId3" imgW="5934075" imgH="2200275" progId="MSGraph.Chart.8">
                  <p:embed/>
                </p:oleObj>
              </mc:Choice>
              <mc:Fallback>
                <p:oleObj name="Диаграмма" r:id="rId3" imgW="5934075" imgH="2200275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477" y="2057400"/>
                        <a:ext cx="8513523" cy="41710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8600" y="2286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Распределение отметок в 4-х классах по русскому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языку (%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обучающихся, получивших определенные отметки от общего числа участников)</a:t>
            </a:r>
          </a:p>
        </p:txBody>
      </p:sp>
    </p:spTree>
    <p:extLst>
      <p:ext uri="{BB962C8B-B14F-4D97-AF65-F5344CB8AC3E}">
        <p14:creationId xmlns:p14="http://schemas.microsoft.com/office/powerpoint/2010/main" val="39281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kern="50" dirty="0" smtClean="0">
                <a:solidFill>
                  <a:srgbClr val="000000"/>
                </a:solidFill>
                <a:latin typeface="Times New Roman"/>
                <a:ea typeface="Arial"/>
                <a:cs typeface="Arial" charset="0"/>
              </a:rPr>
              <a:t>Положительная динамика</a:t>
            </a:r>
            <a:r>
              <a:rPr lang="ru-RU" sz="4800" kern="50" dirty="0" smtClean="0">
                <a:solidFill>
                  <a:srgbClr val="000000"/>
                </a:solidFill>
                <a:latin typeface="Times New Roman"/>
                <a:ea typeface="Arial"/>
                <a:cs typeface="Arial" charset="0"/>
              </a:rPr>
              <a:t> наблюдается только в </a:t>
            </a:r>
            <a:r>
              <a:rPr lang="ru-RU" sz="4800" kern="50" dirty="0" err="1" smtClean="0">
                <a:solidFill>
                  <a:srgbClr val="000000"/>
                </a:solidFill>
                <a:latin typeface="Times New Roman"/>
                <a:ea typeface="Arial"/>
                <a:cs typeface="Arial" charset="0"/>
              </a:rPr>
              <a:t>Харовском</a:t>
            </a:r>
            <a:r>
              <a:rPr lang="ru-RU" sz="4800" kern="50" dirty="0" smtClean="0">
                <a:solidFill>
                  <a:srgbClr val="000000"/>
                </a:solidFill>
                <a:latin typeface="Times New Roman"/>
                <a:ea typeface="Arial"/>
                <a:cs typeface="Arial" charset="0"/>
              </a:rPr>
              <a:t> (8,1%) муниципальном районе. </a:t>
            </a:r>
            <a:r>
              <a:rPr lang="ru-RU" sz="4800" b="1" kern="50" dirty="0" smtClean="0">
                <a:solidFill>
                  <a:srgbClr val="000000"/>
                </a:solidFill>
                <a:latin typeface="Times New Roman"/>
                <a:ea typeface="Arial"/>
                <a:cs typeface="Arial" charset="0"/>
              </a:rPr>
              <a:t>Отрицательная динамика</a:t>
            </a:r>
            <a:r>
              <a:rPr lang="ru-RU" sz="4800" kern="50" dirty="0" smtClean="0">
                <a:solidFill>
                  <a:srgbClr val="000000"/>
                </a:solidFill>
                <a:latin typeface="Times New Roman"/>
                <a:ea typeface="Arial"/>
                <a:cs typeface="Arial" charset="0"/>
              </a:rPr>
              <a:t> прослеживается у обучающихся в 27 муниципальных районах</a:t>
            </a:r>
            <a:endParaRPr lang="ru-RU" sz="4800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5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8816" y="373306"/>
            <a:ext cx="859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Распределение отметок в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4-х классах в апреле 2017 года 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в апреле 2018 года по русскому языку</a:t>
            </a:r>
            <a:endParaRPr lang="ru-RU" sz="24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(% обучающихся, получивших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определенные отметки от общего числа участников)</a:t>
            </a:r>
            <a:endParaRPr lang="ru-RU" sz="24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647371"/>
              </p:ext>
            </p:extLst>
          </p:nvPr>
        </p:nvGraphicFramePr>
        <p:xfrm>
          <a:off x="217090" y="2060848"/>
          <a:ext cx="7876109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Диаграмма" r:id="rId3" imgW="5934025" imgH="2200409" progId="MSGraph.Chart.8">
                  <p:embed/>
                </p:oleObj>
              </mc:Choice>
              <mc:Fallback>
                <p:oleObj name="Диаграмма" r:id="rId3" imgW="5934025" imgH="2200409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90" y="2060848"/>
                        <a:ext cx="7876109" cy="41764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215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708920"/>
            <a:ext cx="8291264" cy="34172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7414" y="273621"/>
            <a:ext cx="822481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Соответствие отметок за выполненную работу и отметок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по журналу по русскому языку</a:t>
            </a:r>
            <a:endParaRPr lang="ru-RU" sz="24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(% обучающихся, подтвердивших и не подтвердивших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отметки от общего числа участников)</a:t>
            </a:r>
            <a:endParaRPr lang="ru-RU" sz="24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270401"/>
              </p:ext>
            </p:extLst>
          </p:nvPr>
        </p:nvGraphicFramePr>
        <p:xfrm>
          <a:off x="309993" y="2924944"/>
          <a:ext cx="8821481" cy="27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Диаграмма" r:id="rId3" imgW="6276975" imgH="1933575" progId="MSGraph.Chart.8">
                  <p:embed/>
                </p:oleObj>
              </mc:Choice>
              <mc:Fallback>
                <p:oleObj name="Диаграмма" r:id="rId3" imgW="6276975" imgH="1933575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993" y="2924944"/>
                        <a:ext cx="8821481" cy="2725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800" b="1" kern="50" dirty="0" smtClean="0">
                <a:solidFill>
                  <a:srgbClr val="000000"/>
                </a:solidFill>
                <a:effectLst/>
                <a:latin typeface="Times New Roman"/>
                <a:ea typeface="Arial"/>
              </a:rPr>
              <a:t>Выполнение заданий исследования в 4-х классах по русскому языку</a:t>
            </a:r>
            <a:r>
              <a:rPr lang="ru-RU" sz="2800" b="1" kern="50" dirty="0" smtClean="0">
                <a:effectLst/>
                <a:latin typeface="Times New Roman"/>
                <a:ea typeface="Arial"/>
              </a:rPr>
              <a:t/>
            </a:r>
            <a:br>
              <a:rPr lang="ru-RU" sz="2800" b="1" kern="50" dirty="0" smtClean="0">
                <a:effectLst/>
                <a:latin typeface="Times New Roman"/>
                <a:ea typeface="Arial"/>
              </a:rPr>
            </a:br>
            <a:r>
              <a:rPr lang="ru-RU" sz="2800" b="1" kern="50" dirty="0" smtClean="0">
                <a:solidFill>
                  <a:srgbClr val="000000"/>
                </a:solidFill>
                <a:effectLst/>
                <a:latin typeface="Times New Roman"/>
                <a:ea typeface="Arial"/>
              </a:rPr>
              <a:t>(% обучающихся, выполнивших задание от общего числа участников)</a:t>
            </a:r>
            <a:r>
              <a:rPr lang="ru-RU" sz="2800" b="1" kern="50" dirty="0" smtClean="0">
                <a:effectLst/>
                <a:latin typeface="Times New Roman"/>
                <a:ea typeface="Arial"/>
              </a:rPr>
              <a:t/>
            </a:r>
            <a:br>
              <a:rPr lang="ru-RU" sz="2800" b="1" kern="50" dirty="0" smtClean="0">
                <a:effectLst/>
                <a:latin typeface="Times New Roman"/>
                <a:ea typeface="Arial"/>
              </a:rPr>
            </a:br>
            <a:endParaRPr lang="ru-RU" sz="28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606456"/>
              </p:ext>
            </p:extLst>
          </p:nvPr>
        </p:nvGraphicFramePr>
        <p:xfrm>
          <a:off x="87401" y="1988840"/>
          <a:ext cx="8679869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Диаграмма" r:id="rId3" imgW="6610350" imgH="2771775" progId="MSGraph.Chart.8">
                  <p:embed/>
                </p:oleObj>
              </mc:Choice>
              <mc:Fallback>
                <p:oleObj name="Диаграмма" r:id="rId3" imgW="6610350" imgH="2771775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01" y="1988840"/>
                        <a:ext cx="8679869" cy="43204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вал 5"/>
          <p:cNvSpPr/>
          <p:nvPr/>
        </p:nvSpPr>
        <p:spPr>
          <a:xfrm>
            <a:off x="4211960" y="2924944"/>
            <a:ext cx="432048" cy="26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884368" y="3284984"/>
            <a:ext cx="432048" cy="2448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316416" y="3429000"/>
            <a:ext cx="504056" cy="2304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7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635</Words>
  <Application>Microsoft Office PowerPoint</Application>
  <PresentationFormat>Экран (4:3)</PresentationFormat>
  <Paragraphs>133</Paragraphs>
  <Slides>32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Arial</vt:lpstr>
      <vt:lpstr>Calibri</vt:lpstr>
      <vt:lpstr>Candara</vt:lpstr>
      <vt:lpstr>Symbol</vt:lpstr>
      <vt:lpstr>Times New Roman</vt:lpstr>
      <vt:lpstr>TimesNewRomanPSMT</vt:lpstr>
      <vt:lpstr>Trebuchet MS</vt:lpstr>
      <vt:lpstr>Office Theme</vt:lpstr>
      <vt:lpstr>Волна</vt:lpstr>
      <vt:lpstr>Диаграмма</vt:lpstr>
      <vt:lpstr>Итоги ВПР в 4 классах в 2018 году: русский язык. Работа МО по повышению качества обучения</vt:lpstr>
      <vt:lpstr>Цель ВПР по русскому языку</vt:lpstr>
      <vt:lpstr>Количество участников</vt:lpstr>
      <vt:lpstr> Сравнительная динамика результатов ВПР, полученных учащимися 4-х классов Вологодской области и выборки по Российской Федерации в 2017 году и в 2018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Выполнение заданий исследования в 4-х классах по русскому языку (% обучающихся, выполнивших задание от общего числа участников) </vt:lpstr>
      <vt:lpstr>Умения, по которым получены позитивные результаты </vt:lpstr>
      <vt:lpstr>Презентация PowerPoint</vt:lpstr>
      <vt:lpstr>Презентация PowerPoint</vt:lpstr>
      <vt:lpstr>Презентация PowerPoint</vt:lpstr>
      <vt:lpstr>РАЗВИТИЕ РЕЧИ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Нормы русского литературного  языка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Латыпова</dc:creator>
  <cp:lastModifiedBy>Лаборатория ФГОС НОО</cp:lastModifiedBy>
  <cp:revision>6</cp:revision>
  <dcterms:created xsi:type="dcterms:W3CDTF">2018-10-03T23:50:28Z</dcterms:created>
  <dcterms:modified xsi:type="dcterms:W3CDTF">2018-10-09T05:58:12Z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2018-03-19T00:00:00Z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2018-10-03T00:00:00Z</vt:filetime>
  </property>
</Properties>
</file>